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azydog" charset="1" panose="00000000000000000000"/>
      <p:regular r:id="rId17"/>
    </p:embeddedFont>
    <p:embeddedFont>
      <p:font typeface="Open Sans" charset="1" panose="020B0606030504020204"/>
      <p:regular r:id="rId18"/>
    </p:embeddedFont>
    <p:embeddedFont>
      <p:font typeface="Klein" charset="1" panose="0200050306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9.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 Id="rId8"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png" Type="http://schemas.openxmlformats.org/officeDocument/2006/relationships/image"/><Relationship Id="rId8" Target="../media/image15.pn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pn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916658" y="-234628"/>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3"/>
            <a:stretch>
              <a:fillRect l="0" t="0" r="0" b="0"/>
            </a:stretch>
          </a:blipFill>
        </p:spPr>
      </p:sp>
      <p:sp>
        <p:nvSpPr>
          <p:cNvPr name="Freeform 4" id="4"/>
          <p:cNvSpPr/>
          <p:nvPr/>
        </p:nvSpPr>
        <p:spPr>
          <a:xfrm flipH="false" flipV="false" rot="0">
            <a:off x="12861886" y="61722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030967" y="6172200"/>
            <a:ext cx="4257033" cy="4257033"/>
          </a:xfrm>
          <a:custGeom>
            <a:avLst/>
            <a:gdLst/>
            <a:ahLst/>
            <a:cxnLst/>
            <a:rect r="r" b="b" t="t" l="l"/>
            <a:pathLst>
              <a:path h="4257033" w="4257033">
                <a:moveTo>
                  <a:pt x="0" y="0"/>
                </a:moveTo>
                <a:lnTo>
                  <a:pt x="4257033" y="0"/>
                </a:lnTo>
                <a:lnTo>
                  <a:pt x="4257033" y="4257033"/>
                </a:lnTo>
                <a:lnTo>
                  <a:pt x="0" y="4257033"/>
                </a:lnTo>
                <a:lnTo>
                  <a:pt x="0" y="0"/>
                </a:lnTo>
                <a:close/>
              </a:path>
            </a:pathLst>
          </a:custGeom>
          <a:blipFill>
            <a:blip r:embed="rId10"/>
            <a:stretch>
              <a:fillRect l="0" t="0" r="0" b="0"/>
            </a:stretch>
          </a:blipFill>
        </p:spPr>
      </p:sp>
      <p:sp>
        <p:nvSpPr>
          <p:cNvPr name="TextBox 8" id="8"/>
          <p:cNvSpPr txBox="true"/>
          <p:nvPr/>
        </p:nvSpPr>
        <p:spPr>
          <a:xfrm rot="0">
            <a:off x="1990635" y="2460608"/>
            <a:ext cx="15268665" cy="1822366"/>
          </a:xfrm>
          <a:prstGeom prst="rect">
            <a:avLst/>
          </a:prstGeom>
        </p:spPr>
        <p:txBody>
          <a:bodyPr anchor="t" rtlCol="false" tIns="0" lIns="0" bIns="0" rIns="0">
            <a:spAutoFit/>
          </a:bodyPr>
          <a:lstStyle/>
          <a:p>
            <a:pPr algn="ctr">
              <a:lnSpc>
                <a:spcPts val="14890"/>
              </a:lnSpc>
            </a:pPr>
            <a:r>
              <a:rPr lang="en-US" sz="10635">
                <a:solidFill>
                  <a:srgbClr val="223022"/>
                </a:solidFill>
                <a:latin typeface="Lazydog"/>
                <a:ea typeface="Lazydog"/>
                <a:cs typeface="Lazydog"/>
                <a:sym typeface="Lazydog"/>
              </a:rPr>
              <a:t>Tours pEOPLE </a:t>
            </a:r>
          </a:p>
        </p:txBody>
      </p:sp>
      <p:sp>
        <p:nvSpPr>
          <p:cNvPr name="TextBox 9" id="9"/>
          <p:cNvSpPr txBox="true"/>
          <p:nvPr/>
        </p:nvSpPr>
        <p:spPr>
          <a:xfrm rot="0">
            <a:off x="3130671" y="4216299"/>
            <a:ext cx="12662743" cy="580390"/>
          </a:xfrm>
          <a:prstGeom prst="rect">
            <a:avLst/>
          </a:prstGeom>
        </p:spPr>
        <p:txBody>
          <a:bodyPr anchor="t" rtlCol="false" tIns="0" lIns="0" bIns="0" rIns="0">
            <a:spAutoFit/>
          </a:bodyPr>
          <a:lstStyle/>
          <a:p>
            <a:pPr algn="ctr">
              <a:lnSpc>
                <a:spcPts val="4759"/>
              </a:lnSpc>
            </a:pPr>
            <a:r>
              <a:rPr lang="en-US" sz="3399">
                <a:solidFill>
                  <a:srgbClr val="223022"/>
                </a:solidFill>
                <a:latin typeface="Open Sans"/>
                <a:ea typeface="Open Sans"/>
                <a:cs typeface="Open Sans"/>
                <a:sym typeface="Open Sans"/>
              </a:rPr>
              <a:t>“San José del Guaviare naturaleza y cultura en un solo destino”.</a:t>
            </a:r>
          </a:p>
        </p:txBody>
      </p:sp>
      <p:sp>
        <p:nvSpPr>
          <p:cNvPr name="TextBox 10" id="10"/>
          <p:cNvSpPr txBox="true"/>
          <p:nvPr/>
        </p:nvSpPr>
        <p:spPr>
          <a:xfrm rot="0">
            <a:off x="8049887" y="5622015"/>
            <a:ext cx="2824311" cy="1780540"/>
          </a:xfrm>
          <a:prstGeom prst="rect">
            <a:avLst/>
          </a:prstGeom>
        </p:spPr>
        <p:txBody>
          <a:bodyPr anchor="t" rtlCol="false" tIns="0" lIns="0" bIns="0" rIns="0">
            <a:spAutoFit/>
          </a:bodyPr>
          <a:lstStyle/>
          <a:p>
            <a:pPr algn="ctr">
              <a:lnSpc>
                <a:spcPts val="4759"/>
              </a:lnSpc>
            </a:pPr>
            <a:r>
              <a:rPr lang="en-US" sz="3399">
                <a:solidFill>
                  <a:srgbClr val="223022"/>
                </a:solidFill>
                <a:latin typeface="Open Sans"/>
                <a:ea typeface="Open Sans"/>
                <a:cs typeface="Open Sans"/>
                <a:sym typeface="Open Sans"/>
              </a:rPr>
              <a:t>Robert Moor </a:t>
            </a:r>
          </a:p>
          <a:p>
            <a:pPr algn="ctr">
              <a:lnSpc>
                <a:spcPts val="4759"/>
              </a:lnSpc>
            </a:pPr>
            <a:r>
              <a:rPr lang="en-US" sz="3399">
                <a:solidFill>
                  <a:srgbClr val="223022"/>
                </a:solidFill>
                <a:latin typeface="Open Sans"/>
                <a:ea typeface="Open Sans"/>
                <a:cs typeface="Open Sans"/>
                <a:sym typeface="Open Sans"/>
              </a:rPr>
              <a:t>Dayana Tique</a:t>
            </a:r>
          </a:p>
          <a:p>
            <a:pPr algn="ctr">
              <a:lnSpc>
                <a:spcPts val="4759"/>
              </a:lnSpc>
            </a:pPr>
            <a:r>
              <a:rPr lang="en-US" sz="3399">
                <a:solidFill>
                  <a:srgbClr val="223022"/>
                </a:solidFill>
                <a:latin typeface="Open Sans"/>
                <a:ea typeface="Open Sans"/>
                <a:cs typeface="Open Sans"/>
                <a:sym typeface="Open Sans"/>
              </a:rPr>
              <a:t>Luisa Barbosa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TextBox 6" id="6"/>
          <p:cNvSpPr txBox="true"/>
          <p:nvPr/>
        </p:nvSpPr>
        <p:spPr>
          <a:xfrm rot="0">
            <a:off x="1028700" y="70180"/>
            <a:ext cx="15268665" cy="655953"/>
          </a:xfrm>
          <a:prstGeom prst="rect">
            <a:avLst/>
          </a:prstGeom>
        </p:spPr>
        <p:txBody>
          <a:bodyPr anchor="t" rtlCol="false" tIns="0" lIns="0" bIns="0" rIns="0">
            <a:spAutoFit/>
          </a:bodyPr>
          <a:lstStyle/>
          <a:p>
            <a:pPr algn="l">
              <a:lnSpc>
                <a:spcPts val="5320"/>
              </a:lnSpc>
            </a:pPr>
            <a:r>
              <a:rPr lang="en-US" sz="3800">
                <a:solidFill>
                  <a:srgbClr val="3D593D"/>
                </a:solidFill>
                <a:latin typeface="Lazydog"/>
                <a:ea typeface="Lazydog"/>
                <a:cs typeface="Lazydog"/>
                <a:sym typeface="Lazydog"/>
              </a:rPr>
              <a:t>Inversiones financieras del proyecto</a:t>
            </a:r>
          </a:p>
        </p:txBody>
      </p:sp>
      <p:sp>
        <p:nvSpPr>
          <p:cNvPr name="Freeform 7" id="7"/>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8" id="8"/>
          <p:cNvGraphicFramePr>
            <a:graphicFrameLocks noGrp="true"/>
          </p:cNvGraphicFramePr>
          <p:nvPr/>
        </p:nvGraphicFramePr>
        <p:xfrm>
          <a:off x="502066" y="821696"/>
          <a:ext cx="16321933" cy="8341041"/>
        </p:xfrm>
        <a:graphic>
          <a:graphicData uri="http://schemas.openxmlformats.org/drawingml/2006/table">
            <a:tbl>
              <a:tblPr/>
              <a:tblGrid>
                <a:gridCol w="6655204"/>
                <a:gridCol w="2646343"/>
                <a:gridCol w="7020386"/>
              </a:tblGrid>
              <a:tr h="430444">
                <a:tc>
                  <a:txBody>
                    <a:bodyPr anchor="t" rtlCol="false"/>
                    <a:lstStyle/>
                    <a:p>
                      <a:pPr algn="l">
                        <a:lnSpc>
                          <a:spcPts val="1679"/>
                        </a:lnSpc>
                        <a:defRPr/>
                      </a:pPr>
                      <a:r>
                        <a:rPr lang="en-US" sz="1200">
                          <a:solidFill>
                            <a:srgbClr val="000000"/>
                          </a:solidFill>
                          <a:latin typeface="Lazydog"/>
                          <a:ea typeface="Lazydog"/>
                          <a:cs typeface="Lazydog"/>
                          <a:sym typeface="Lazydog"/>
                        </a:rPr>
                        <a:t>descripcion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inversionista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emprendedores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0444">
                <a:tc>
                  <a:txBody>
                    <a:bodyPr anchor="t" rtlCol="false"/>
                    <a:lstStyle/>
                    <a:p>
                      <a:pPr algn="l">
                        <a:lnSpc>
                          <a:spcPts val="1679"/>
                        </a:lnSpc>
                        <a:defRPr/>
                      </a:pPr>
                      <a:r>
                        <a:rPr lang="en-US" sz="1200">
                          <a:solidFill>
                            <a:srgbClr val="000000"/>
                          </a:solidFill>
                          <a:latin typeface="Lazydog"/>
                          <a:ea typeface="Lazydog"/>
                          <a:cs typeface="Lazydog"/>
                          <a:sym typeface="Lazydog"/>
                        </a:rPr>
                        <a:t>infraestructura: seguridad informatica</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3.000.000,00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$ 1.290.000,00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0444">
                <a:tc>
                  <a:txBody>
                    <a:bodyPr anchor="t" rtlCol="false"/>
                    <a:lstStyle/>
                    <a:p>
                      <a:pPr algn="l">
                        <a:lnSpc>
                          <a:spcPts val="1679"/>
                        </a:lnSpc>
                        <a:defRPr/>
                      </a:pPr>
                      <a:r>
                        <a:rPr lang="en-US" sz="1200">
                          <a:solidFill>
                            <a:srgbClr val="000000"/>
                          </a:solidFill>
                          <a:latin typeface="Lazydog"/>
                          <a:ea typeface="Lazydog"/>
                          <a:cs typeface="Lazydog"/>
                          <a:sym typeface="Lazydog"/>
                        </a:rPr>
                        <a:t>adecuaciones</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$ 5.200.000,00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$ 2.000.000,00 </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desarrollo web</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$ 10,000,000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$ 8,720,000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análisis web</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$ 10,000,000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$ 8,720,000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marketing digital</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$ 15,000,000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$ 8,400.000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Herramientas:</a:t>
                      </a:r>
                      <a:endParaRPr lang="en-US" sz="1100"/>
                    </a:p>
                    <a:p>
                      <a:pPr algn="l">
                        <a:lnSpc>
                          <a:spcPts val="1679"/>
                        </a:lnSpc>
                      </a:pPr>
                      <a:r>
                        <a:rPr lang="en-US" sz="1200">
                          <a:solidFill>
                            <a:srgbClr val="000000"/>
                          </a:solidFill>
                          <a:latin typeface="Lazydog"/>
                          <a:ea typeface="Lazydog"/>
                          <a:cs typeface="Lazydog"/>
                          <a:sym typeface="Lazydog"/>
                        </a:rPr>
                        <a:t>  colaboracion y comunicación</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$ 600,00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$ 463,80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muebles:</a:t>
                      </a:r>
                      <a:endParaRPr lang="en-US" sz="1100"/>
                    </a:p>
                    <a:p>
                      <a:pPr algn="l">
                        <a:lnSpc>
                          <a:spcPts val="1679"/>
                        </a:lnSpc>
                      </a:pPr>
                      <a:r>
                        <a:rPr lang="en-US" sz="1200">
                          <a:solidFill>
                            <a:srgbClr val="000000"/>
                          </a:solidFill>
                          <a:latin typeface="Lazydog"/>
                          <a:ea typeface="Lazydog"/>
                          <a:cs typeface="Lazydog"/>
                          <a:sym typeface="Lazydog"/>
                        </a:rPr>
                        <a:t>  computadores</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$ 2,000,000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$ 1,200,000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muebles:</a:t>
                      </a:r>
                      <a:endParaRPr lang="en-US" sz="1100"/>
                    </a:p>
                    <a:p>
                      <a:pPr algn="l">
                        <a:lnSpc>
                          <a:spcPts val="1679"/>
                        </a:lnSpc>
                      </a:pPr>
                      <a:r>
                        <a:rPr lang="en-US" sz="1200">
                          <a:solidFill>
                            <a:srgbClr val="000000"/>
                          </a:solidFill>
                          <a:latin typeface="Lazydog"/>
                          <a:ea typeface="Lazydog"/>
                          <a:cs typeface="Lazydog"/>
                          <a:sym typeface="Lazydog"/>
                        </a:rPr>
                        <a:t>  escritorios</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$ 400,00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$ 260,00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muebles: de</a:t>
                      </a:r>
                      <a:endParaRPr lang="en-US" sz="1100"/>
                    </a:p>
                    <a:p>
                      <a:pPr algn="l">
                        <a:lnSpc>
                          <a:spcPts val="1679"/>
                        </a:lnSpc>
                      </a:pPr>
                      <a:r>
                        <a:rPr lang="en-US" sz="1200">
                          <a:solidFill>
                            <a:srgbClr val="000000"/>
                          </a:solidFill>
                          <a:latin typeface="Lazydog"/>
                          <a:ea typeface="Lazydog"/>
                          <a:cs typeface="Lazydog"/>
                          <a:sym typeface="Lazydog"/>
                        </a:rPr>
                        <a:t>  areas de descanso</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$ 520,00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$ 500,00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muebles:</a:t>
                      </a:r>
                      <a:endParaRPr lang="en-US" sz="1100"/>
                    </a:p>
                    <a:p>
                      <a:pPr algn="l">
                        <a:lnSpc>
                          <a:spcPts val="1679"/>
                        </a:lnSpc>
                      </a:pPr>
                      <a:r>
                        <a:rPr lang="en-US" sz="1200">
                          <a:solidFill>
                            <a:srgbClr val="000000"/>
                          </a:solidFill>
                          <a:latin typeface="Lazydog"/>
                          <a:ea typeface="Lazydog"/>
                          <a:cs typeface="Lazydog"/>
                          <a:sym typeface="Lazydog"/>
                        </a:rPr>
                        <a:t>  sistemas de audio</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$ 1,200,000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Equipos de</a:t>
                      </a:r>
                      <a:endParaRPr lang="en-US" sz="1100"/>
                    </a:p>
                    <a:p>
                      <a:pPr algn="l">
                        <a:lnSpc>
                          <a:spcPts val="1679"/>
                        </a:lnSpc>
                      </a:pPr>
                      <a:r>
                        <a:rPr lang="en-US" sz="1200">
                          <a:solidFill>
                            <a:srgbClr val="000000"/>
                          </a:solidFill>
                          <a:latin typeface="Lazydog"/>
                          <a:ea typeface="Lazydog"/>
                          <a:cs typeface="Lazydog"/>
                          <a:sym typeface="Lazydog"/>
                        </a:rPr>
                        <a:t>  computo: servidores para hosting</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$ 30,000,000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$ 6,000,000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Equipos de</a:t>
                      </a:r>
                      <a:endParaRPr lang="en-US" sz="1100"/>
                    </a:p>
                    <a:p>
                      <a:pPr algn="l">
                        <a:lnSpc>
                          <a:spcPts val="1679"/>
                        </a:lnSpc>
                      </a:pPr>
                      <a:r>
                        <a:rPr lang="en-US" sz="1200">
                          <a:solidFill>
                            <a:srgbClr val="000000"/>
                          </a:solidFill>
                          <a:latin typeface="Lazydog"/>
                          <a:ea typeface="Lazydog"/>
                          <a:cs typeface="Lazydog"/>
                          <a:sym typeface="Lazydog"/>
                        </a:rPr>
                        <a:t>  computo: monitores ferifericos</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199">
                          <a:solidFill>
                            <a:srgbClr val="000000"/>
                          </a:solidFill>
                          <a:latin typeface="Lazydog"/>
                          <a:ea typeface="Lazydog"/>
                          <a:cs typeface="Lazydog"/>
                          <a:sym typeface="Lazydog"/>
                        </a:rPr>
                        <a:t> $ 3,000,000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$ 1,500,000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40883">
                <a:tc>
                  <a:txBody>
                    <a:bodyPr anchor="t" rtlCol="false"/>
                    <a:lstStyle/>
                    <a:p>
                      <a:pPr algn="l">
                        <a:lnSpc>
                          <a:spcPts val="1679"/>
                        </a:lnSpc>
                        <a:defRPr/>
                      </a:pPr>
                      <a:r>
                        <a:rPr lang="en-US" sz="1200">
                          <a:solidFill>
                            <a:srgbClr val="000000"/>
                          </a:solidFill>
                          <a:latin typeface="Lazydog"/>
                          <a:ea typeface="Lazydog"/>
                          <a:cs typeface="Lazydog"/>
                          <a:sym typeface="Lazydog"/>
                        </a:rPr>
                        <a:t>Equipos de</a:t>
                      </a:r>
                      <a:endParaRPr lang="en-US" sz="1100"/>
                    </a:p>
                    <a:p>
                      <a:pPr algn="l">
                        <a:lnSpc>
                          <a:spcPts val="1679"/>
                        </a:lnSpc>
                      </a:pPr>
                      <a:r>
                        <a:rPr lang="en-US" sz="1200">
                          <a:solidFill>
                            <a:srgbClr val="000000"/>
                          </a:solidFill>
                          <a:latin typeface="Lazydog"/>
                          <a:ea typeface="Lazydog"/>
                          <a:cs typeface="Lazydog"/>
                          <a:sym typeface="Lazydog"/>
                        </a:rPr>
                        <a:t>computo: mouse ergonomico</a:t>
                      </a:r>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$ 4,000,000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azydog"/>
                          <a:ea typeface="Lazydog"/>
                          <a:cs typeface="Lazydog"/>
                          <a:sym typeface="Lazydog"/>
                        </a:rPr>
                        <a:t> $ 2,500,000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5605674" y="0"/>
            <a:ext cx="2331020" cy="2331020"/>
          </a:xfrm>
          <a:custGeom>
            <a:avLst/>
            <a:gdLst/>
            <a:ahLst/>
            <a:cxnLst/>
            <a:rect r="r" b="b" t="t" l="l"/>
            <a:pathLst>
              <a:path h="2331020" w="2331020">
                <a:moveTo>
                  <a:pt x="0" y="0"/>
                </a:moveTo>
                <a:lnTo>
                  <a:pt x="2331020" y="0"/>
                </a:lnTo>
                <a:lnTo>
                  <a:pt x="2331020" y="2331020"/>
                </a:lnTo>
                <a:lnTo>
                  <a:pt x="0" y="2331020"/>
                </a:lnTo>
                <a:lnTo>
                  <a:pt x="0" y="0"/>
                </a:lnTo>
                <a:close/>
              </a:path>
            </a:pathLst>
          </a:custGeom>
          <a:blipFill>
            <a:blip r:embed="rId10"/>
            <a:stretch>
              <a:fillRect l="0" t="0" r="0" b="0"/>
            </a:stretch>
          </a:blipFill>
        </p:spPr>
      </p:sp>
      <p:sp>
        <p:nvSpPr>
          <p:cNvPr name="Freeform 10" id="10"/>
          <p:cNvSpPr/>
          <p:nvPr/>
        </p:nvSpPr>
        <p:spPr>
          <a:xfrm flipH="false" flipV="false" rot="0">
            <a:off x="591688" y="9258300"/>
            <a:ext cx="13045779" cy="421012"/>
          </a:xfrm>
          <a:custGeom>
            <a:avLst/>
            <a:gdLst/>
            <a:ahLst/>
            <a:cxnLst/>
            <a:rect r="r" b="b" t="t" l="l"/>
            <a:pathLst>
              <a:path h="421012" w="13045779">
                <a:moveTo>
                  <a:pt x="0" y="0"/>
                </a:moveTo>
                <a:lnTo>
                  <a:pt x="13045780" y="0"/>
                </a:lnTo>
                <a:lnTo>
                  <a:pt x="13045780" y="421012"/>
                </a:lnTo>
                <a:lnTo>
                  <a:pt x="0" y="421012"/>
                </a:lnTo>
                <a:lnTo>
                  <a:pt x="0" y="0"/>
                </a:lnTo>
                <a:close/>
              </a:path>
            </a:pathLst>
          </a:custGeom>
          <a:blipFill>
            <a:blip r:embed="rId11"/>
            <a:stretch>
              <a:fillRect l="0" t="-4251" r="0" b="-1058"/>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139423" y="-1598406"/>
            <a:ext cx="14009155" cy="13483811"/>
          </a:xfrm>
          <a:custGeom>
            <a:avLst/>
            <a:gdLst/>
            <a:ahLst/>
            <a:cxnLst/>
            <a:rect r="r" b="b" t="t" l="l"/>
            <a:pathLst>
              <a:path h="13483811" w="14009155">
                <a:moveTo>
                  <a:pt x="0" y="0"/>
                </a:moveTo>
                <a:lnTo>
                  <a:pt x="14009154" y="0"/>
                </a:lnTo>
                <a:lnTo>
                  <a:pt x="14009154" y="13483812"/>
                </a:lnTo>
                <a:lnTo>
                  <a:pt x="0" y="13483812"/>
                </a:lnTo>
                <a:lnTo>
                  <a:pt x="0" y="0"/>
                </a:lnTo>
                <a:close/>
              </a:path>
            </a:pathLst>
          </a:custGeom>
          <a:blipFill>
            <a:blip r:embed="rId3"/>
            <a:stretch>
              <a:fillRect l="0" t="0" r="0" b="0"/>
            </a:stretch>
          </a:blipFill>
        </p:spPr>
      </p:sp>
      <p:sp>
        <p:nvSpPr>
          <p:cNvPr name="Freeform 4" id="4"/>
          <p:cNvSpPr/>
          <p:nvPr/>
        </p:nvSpPr>
        <p:spPr>
          <a:xfrm flipH="false" flipV="false" rot="0">
            <a:off x="7947786" y="2909485"/>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09667" y="3515138"/>
            <a:ext cx="15268665" cy="3085402"/>
          </a:xfrm>
          <a:prstGeom prst="rect">
            <a:avLst/>
          </a:prstGeom>
        </p:spPr>
        <p:txBody>
          <a:bodyPr anchor="t" rtlCol="false" tIns="0" lIns="0" bIns="0" rIns="0">
            <a:spAutoFit/>
          </a:bodyPr>
          <a:lstStyle/>
          <a:p>
            <a:pPr algn="ctr">
              <a:lnSpc>
                <a:spcPts val="12018"/>
              </a:lnSpc>
            </a:pPr>
            <a:r>
              <a:rPr lang="en-US" sz="10635">
                <a:solidFill>
                  <a:srgbClr val="000000"/>
                </a:solidFill>
                <a:latin typeface="Lazydog"/>
                <a:ea typeface="Lazydog"/>
                <a:cs typeface="Lazydog"/>
                <a:sym typeface="Lazydog"/>
              </a:rPr>
              <a:t>Muchas Gracias</a:t>
            </a:r>
          </a:p>
          <a:p>
            <a:pPr algn="ctr">
              <a:lnSpc>
                <a:spcPts val="12018"/>
              </a:lnSpc>
            </a:pPr>
            <a:r>
              <a:rPr lang="en-US" sz="10635">
                <a:solidFill>
                  <a:srgbClr val="000000"/>
                </a:solidFill>
                <a:latin typeface="Lazydog"/>
                <a:ea typeface="Lazydog"/>
                <a:cs typeface="Lazydog"/>
                <a:sym typeface="Lazydog"/>
              </a:rPr>
              <a:t> por su atención</a:t>
            </a:r>
          </a:p>
        </p:txBody>
      </p:sp>
      <p:sp>
        <p:nvSpPr>
          <p:cNvPr name="Freeform 8" id="8"/>
          <p:cNvSpPr/>
          <p:nvPr/>
        </p:nvSpPr>
        <p:spPr>
          <a:xfrm flipH="false" flipV="false" rot="0">
            <a:off x="257934" y="111434"/>
            <a:ext cx="2176488" cy="2176488"/>
          </a:xfrm>
          <a:custGeom>
            <a:avLst/>
            <a:gdLst/>
            <a:ahLst/>
            <a:cxnLst/>
            <a:rect r="r" b="b" t="t" l="l"/>
            <a:pathLst>
              <a:path h="2176488" w="2176488">
                <a:moveTo>
                  <a:pt x="0" y="0"/>
                </a:moveTo>
                <a:lnTo>
                  <a:pt x="2176488" y="0"/>
                </a:lnTo>
                <a:lnTo>
                  <a:pt x="2176488" y="2176488"/>
                </a:lnTo>
                <a:lnTo>
                  <a:pt x="0" y="2176488"/>
                </a:lnTo>
                <a:lnTo>
                  <a:pt x="0" y="0"/>
                </a:lnTo>
                <a:close/>
              </a:path>
            </a:pathLst>
          </a:custGeom>
          <a:blipFill>
            <a:blip r:embed="rId10"/>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9566433" cy="7217829"/>
            <a:chOff x="0" y="0"/>
            <a:chExt cx="2519554" cy="1900992"/>
          </a:xfrm>
        </p:grpSpPr>
        <p:sp>
          <p:nvSpPr>
            <p:cNvPr name="Freeform 5" id="5"/>
            <p:cNvSpPr/>
            <p:nvPr/>
          </p:nvSpPr>
          <p:spPr>
            <a:xfrm flipH="false" flipV="false" rot="0">
              <a:off x="0" y="0"/>
              <a:ext cx="2519555" cy="1900992"/>
            </a:xfrm>
            <a:custGeom>
              <a:avLst/>
              <a:gdLst/>
              <a:ahLst/>
              <a:cxnLst/>
              <a:rect r="r" b="b" t="t" l="l"/>
              <a:pathLst>
                <a:path h="1900992" w="2519555">
                  <a:moveTo>
                    <a:pt x="0" y="0"/>
                  </a:moveTo>
                  <a:lnTo>
                    <a:pt x="2519555" y="0"/>
                  </a:lnTo>
                  <a:lnTo>
                    <a:pt x="2519555" y="1900992"/>
                  </a:lnTo>
                  <a:lnTo>
                    <a:pt x="0" y="1900992"/>
                  </a:lnTo>
                  <a:close/>
                </a:path>
              </a:pathLst>
            </a:custGeom>
            <a:solidFill>
              <a:srgbClr val="DFECE0"/>
            </a:solidFill>
          </p:spPr>
        </p:sp>
        <p:sp>
          <p:nvSpPr>
            <p:cNvPr name="TextBox 6" id="6"/>
            <p:cNvSpPr txBox="true"/>
            <p:nvPr/>
          </p:nvSpPr>
          <p:spPr>
            <a:xfrm>
              <a:off x="0" y="-38100"/>
              <a:ext cx="2519554" cy="193909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509667" y="1337134"/>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ea typeface="Lazydog"/>
                <a:cs typeface="Lazydog"/>
                <a:sym typeface="Lazydog"/>
              </a:rPr>
              <a:t>pitch de ascensor:</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10757646" y="700037"/>
            <a:ext cx="6765106" cy="9091271"/>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0" t="0" r="-154633"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name="Freeform 12" id="12"/>
          <p:cNvSpPr/>
          <p:nvPr/>
        </p:nvSpPr>
        <p:spPr>
          <a:xfrm flipH="false" flipV="false" rot="0">
            <a:off x="79170" y="127685"/>
            <a:ext cx="1899059" cy="1899059"/>
          </a:xfrm>
          <a:custGeom>
            <a:avLst/>
            <a:gdLst/>
            <a:ahLst/>
            <a:cxnLst/>
            <a:rect r="r" b="b" t="t" l="l"/>
            <a:pathLst>
              <a:path h="1899059" w="1899059">
                <a:moveTo>
                  <a:pt x="0" y="0"/>
                </a:moveTo>
                <a:lnTo>
                  <a:pt x="1899060" y="0"/>
                </a:lnTo>
                <a:lnTo>
                  <a:pt x="1899060" y="1899059"/>
                </a:lnTo>
                <a:lnTo>
                  <a:pt x="0" y="1899059"/>
                </a:lnTo>
                <a:lnTo>
                  <a:pt x="0" y="0"/>
                </a:lnTo>
                <a:close/>
              </a:path>
            </a:pathLst>
          </a:custGeom>
          <a:blipFill>
            <a:blip r:embed="rId8"/>
            <a:stretch>
              <a:fillRect l="0" t="0" r="0" b="0"/>
            </a:stretch>
          </a:blipFill>
        </p:spPr>
      </p:sp>
      <p:sp>
        <p:nvSpPr>
          <p:cNvPr name="TextBox 13" id="13"/>
          <p:cNvSpPr txBox="true"/>
          <p:nvPr/>
        </p:nvSpPr>
        <p:spPr>
          <a:xfrm rot="0">
            <a:off x="1355191" y="2721407"/>
            <a:ext cx="8088387" cy="6858635"/>
          </a:xfrm>
          <a:prstGeom prst="rect">
            <a:avLst/>
          </a:prstGeom>
        </p:spPr>
        <p:txBody>
          <a:bodyPr anchor="t" rtlCol="false" tIns="0" lIns="0" bIns="0" rIns="0">
            <a:spAutoFit/>
          </a:bodyPr>
          <a:lstStyle/>
          <a:p>
            <a:pPr algn="l">
              <a:lnSpc>
                <a:spcPts val="3640"/>
              </a:lnSpc>
            </a:pPr>
            <a:r>
              <a:rPr lang="en-US" sz="2600">
                <a:solidFill>
                  <a:srgbClr val="223022"/>
                </a:solidFill>
                <a:latin typeface="Klein"/>
                <a:ea typeface="Klein"/>
                <a:cs typeface="Klein"/>
                <a:sym typeface="Klein"/>
              </a:rPr>
              <a:t>Tours People es un proyecto que se dedica a ofrecer experiencias turísticas en San José del Guaviare a través de una plataforma tecnológica. Este lugar está lleno de naturaleza, tradiciones ancestrales e increíbles paisajes selváticos. Aquí podrás explorar un río de colores, pozos naturales, ver delfines rosados y descubrir pinturas rupestres en diferentes murales. A través de nuestras experiencia turísticas, promovemos la conservación de los bosques y sus especies asociadas. Queremos que nuestros visitantes se conecten con la cultura local y disfruten de la naturaleza, lo que contribuye al bienestar de las personas en San José del Guaviare.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750983" y="7770606"/>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598583" y="7923006"/>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2777359" y="3091268"/>
            <a:ext cx="3464750" cy="3464750"/>
          </a:xfrm>
          <a:custGeom>
            <a:avLst/>
            <a:gdLst/>
            <a:ahLst/>
            <a:cxnLst/>
            <a:rect r="r" b="b" t="t" l="l"/>
            <a:pathLst>
              <a:path h="3464750" w="3464750">
                <a:moveTo>
                  <a:pt x="0" y="0"/>
                </a:moveTo>
                <a:lnTo>
                  <a:pt x="3464750" y="0"/>
                </a:lnTo>
                <a:lnTo>
                  <a:pt x="3464750" y="3464750"/>
                </a:lnTo>
                <a:lnTo>
                  <a:pt x="0" y="34647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5400000">
            <a:off x="9199687" y="4091091"/>
            <a:ext cx="4079797" cy="2719865"/>
          </a:xfrm>
          <a:custGeom>
            <a:avLst/>
            <a:gdLst/>
            <a:ahLst/>
            <a:cxnLst/>
            <a:rect r="r" b="b" t="t" l="l"/>
            <a:pathLst>
              <a:path h="2719865" w="4079797">
                <a:moveTo>
                  <a:pt x="0" y="0"/>
                </a:moveTo>
                <a:lnTo>
                  <a:pt x="4079797" y="0"/>
                </a:lnTo>
                <a:lnTo>
                  <a:pt x="4079797" y="2719865"/>
                </a:lnTo>
                <a:lnTo>
                  <a:pt x="0" y="2719865"/>
                </a:lnTo>
                <a:lnTo>
                  <a:pt x="0" y="0"/>
                </a:lnTo>
                <a:close/>
              </a:path>
            </a:pathLst>
          </a:custGeom>
          <a:blipFill>
            <a:blip r:embed="rId9">
              <a:extLst>
                <a:ext uri="{96DAC541-7B7A-43D3-8B79-37D633B846F1}">
                  <asvg:svgBlip xmlns:asvg="http://schemas.microsoft.com/office/drawing/2016/SVG/main" r:embed="rId10"/>
                </a:ext>
              </a:extLst>
            </a:blip>
            <a:stretch>
              <a:fillRect l="-10092" t="-40138" r="-10092" b="-40138"/>
            </a:stretch>
          </a:blipFill>
        </p:spPr>
      </p:sp>
      <p:sp>
        <p:nvSpPr>
          <p:cNvPr name="Freeform 9" id="9"/>
          <p:cNvSpPr/>
          <p:nvPr/>
        </p:nvSpPr>
        <p:spPr>
          <a:xfrm flipH="false" flipV="false" rot="0">
            <a:off x="5588297" y="2255895"/>
            <a:ext cx="4436558" cy="3076670"/>
          </a:xfrm>
          <a:custGeom>
            <a:avLst/>
            <a:gdLst/>
            <a:ahLst/>
            <a:cxnLst/>
            <a:rect r="r" b="b" t="t" l="l"/>
            <a:pathLst>
              <a:path h="3076670" w="4436558">
                <a:moveTo>
                  <a:pt x="0" y="0"/>
                </a:moveTo>
                <a:lnTo>
                  <a:pt x="4436558" y="0"/>
                </a:lnTo>
                <a:lnTo>
                  <a:pt x="4436558" y="3076669"/>
                </a:lnTo>
                <a:lnTo>
                  <a:pt x="0" y="30766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61786" y="5956975"/>
            <a:ext cx="3997271" cy="2772033"/>
          </a:xfrm>
          <a:custGeom>
            <a:avLst/>
            <a:gdLst/>
            <a:ahLst/>
            <a:cxnLst/>
            <a:rect r="r" b="b" t="t" l="l"/>
            <a:pathLst>
              <a:path h="2772033" w="3997271">
                <a:moveTo>
                  <a:pt x="0" y="0"/>
                </a:moveTo>
                <a:lnTo>
                  <a:pt x="3997271" y="0"/>
                </a:lnTo>
                <a:lnTo>
                  <a:pt x="3997271" y="2772033"/>
                </a:lnTo>
                <a:lnTo>
                  <a:pt x="0" y="2772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10800000">
            <a:off x="11473252" y="5332564"/>
            <a:ext cx="3998516" cy="2249165"/>
          </a:xfrm>
          <a:custGeom>
            <a:avLst/>
            <a:gdLst/>
            <a:ahLst/>
            <a:cxnLst/>
            <a:rect r="r" b="b" t="t" l="l"/>
            <a:pathLst>
              <a:path h="2249165" w="3998516">
                <a:moveTo>
                  <a:pt x="0" y="0"/>
                </a:moveTo>
                <a:lnTo>
                  <a:pt x="3998515" y="0"/>
                </a:lnTo>
                <a:lnTo>
                  <a:pt x="3998515" y="2249165"/>
                </a:lnTo>
                <a:lnTo>
                  <a:pt x="0" y="2249165"/>
                </a:lnTo>
                <a:lnTo>
                  <a:pt x="0" y="0"/>
                </a:lnTo>
                <a:close/>
              </a:path>
            </a:pathLst>
          </a:custGeom>
          <a:blipFill>
            <a:blip r:embed="rId9">
              <a:extLst>
                <a:ext uri="{96DAC541-7B7A-43D3-8B79-37D633B846F1}">
                  <asvg:svgBlip xmlns:asvg="http://schemas.microsoft.com/office/drawing/2016/SVG/main" r:embed="rId10"/>
                </a:ext>
              </a:extLst>
            </a:blip>
            <a:stretch>
              <a:fillRect l="0" t="-38888" r="0" b="-38888"/>
            </a:stretch>
          </a:blipFill>
        </p:spPr>
      </p:sp>
      <p:sp>
        <p:nvSpPr>
          <p:cNvPr name="Freeform 12" id="12"/>
          <p:cNvSpPr/>
          <p:nvPr/>
        </p:nvSpPr>
        <p:spPr>
          <a:xfrm flipH="false" flipV="false" rot="0">
            <a:off x="12802992" y="7055973"/>
            <a:ext cx="3997271" cy="2772033"/>
          </a:xfrm>
          <a:custGeom>
            <a:avLst/>
            <a:gdLst/>
            <a:ahLst/>
            <a:cxnLst/>
            <a:rect r="r" b="b" t="t" l="l"/>
            <a:pathLst>
              <a:path h="2772033" w="3997271">
                <a:moveTo>
                  <a:pt x="0" y="0"/>
                </a:moveTo>
                <a:lnTo>
                  <a:pt x="3997271" y="0"/>
                </a:lnTo>
                <a:lnTo>
                  <a:pt x="3997271" y="2772033"/>
                </a:lnTo>
                <a:lnTo>
                  <a:pt x="0" y="2772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394491" y="2498203"/>
            <a:ext cx="4656499" cy="3229195"/>
          </a:xfrm>
          <a:custGeom>
            <a:avLst/>
            <a:gdLst/>
            <a:ahLst/>
            <a:cxnLst/>
            <a:rect r="r" b="b" t="t" l="l"/>
            <a:pathLst>
              <a:path h="3229195" w="4656499">
                <a:moveTo>
                  <a:pt x="0" y="0"/>
                </a:moveTo>
                <a:lnTo>
                  <a:pt x="4656499" y="0"/>
                </a:lnTo>
                <a:lnTo>
                  <a:pt x="4656499" y="3229195"/>
                </a:lnTo>
                <a:lnTo>
                  <a:pt x="0" y="322919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445294" y="238573"/>
            <a:ext cx="13295423" cy="2187382"/>
          </a:xfrm>
          <a:prstGeom prst="rect">
            <a:avLst/>
          </a:prstGeom>
        </p:spPr>
        <p:txBody>
          <a:bodyPr anchor="t" rtlCol="false" tIns="0" lIns="0" bIns="0" rIns="0">
            <a:spAutoFit/>
          </a:bodyPr>
          <a:lstStyle/>
          <a:p>
            <a:pPr algn="l">
              <a:lnSpc>
                <a:spcPts val="8777"/>
              </a:lnSpc>
            </a:pPr>
            <a:r>
              <a:rPr lang="en-US" sz="6269">
                <a:solidFill>
                  <a:srgbClr val="3D593D"/>
                </a:solidFill>
                <a:latin typeface="Lazydog"/>
                <a:ea typeface="Lazydog"/>
                <a:cs typeface="Lazydog"/>
                <a:sym typeface="Lazydog"/>
              </a:rPr>
              <a:t>parte estructural de Nuestro Equipo:</a:t>
            </a:r>
          </a:p>
        </p:txBody>
      </p:sp>
      <p:sp>
        <p:nvSpPr>
          <p:cNvPr name="TextBox 15" id="15"/>
          <p:cNvSpPr txBox="true"/>
          <p:nvPr/>
        </p:nvSpPr>
        <p:spPr>
          <a:xfrm rot="0">
            <a:off x="5733499" y="2516593"/>
            <a:ext cx="4146154" cy="1254125"/>
          </a:xfrm>
          <a:prstGeom prst="rect">
            <a:avLst/>
          </a:prstGeom>
        </p:spPr>
        <p:txBody>
          <a:bodyPr anchor="t" rtlCol="false" tIns="0" lIns="0" bIns="0" rIns="0">
            <a:spAutoFit/>
          </a:bodyPr>
          <a:lstStyle/>
          <a:p>
            <a:pPr algn="ctr">
              <a:lnSpc>
                <a:spcPts val="4750"/>
              </a:lnSpc>
            </a:pPr>
            <a:r>
              <a:rPr lang="en-US" sz="5000">
                <a:solidFill>
                  <a:srgbClr val="FFFFFF"/>
                </a:solidFill>
                <a:latin typeface="Klein"/>
                <a:ea typeface="Klein"/>
                <a:cs typeface="Klein"/>
                <a:sym typeface="Klein"/>
              </a:rPr>
              <a:t>Director ejecutivo</a:t>
            </a:r>
          </a:p>
        </p:txBody>
      </p:sp>
      <p:sp>
        <p:nvSpPr>
          <p:cNvPr name="TextBox 16" id="16"/>
          <p:cNvSpPr txBox="true"/>
          <p:nvPr/>
        </p:nvSpPr>
        <p:spPr>
          <a:xfrm rot="0">
            <a:off x="1587345" y="6283154"/>
            <a:ext cx="4146154" cy="1254125"/>
          </a:xfrm>
          <a:prstGeom prst="rect">
            <a:avLst/>
          </a:prstGeom>
        </p:spPr>
        <p:txBody>
          <a:bodyPr anchor="t" rtlCol="false" tIns="0" lIns="0" bIns="0" rIns="0">
            <a:spAutoFit/>
          </a:bodyPr>
          <a:lstStyle/>
          <a:p>
            <a:pPr algn="ctr">
              <a:lnSpc>
                <a:spcPts val="4750"/>
              </a:lnSpc>
            </a:pPr>
            <a:r>
              <a:rPr lang="en-US" sz="5000">
                <a:solidFill>
                  <a:srgbClr val="FFFFFF"/>
                </a:solidFill>
                <a:latin typeface="Klein"/>
                <a:ea typeface="Klein"/>
                <a:cs typeface="Klein"/>
                <a:sym typeface="Klein"/>
              </a:rPr>
              <a:t>Director de negocios</a:t>
            </a:r>
          </a:p>
        </p:txBody>
      </p:sp>
      <p:sp>
        <p:nvSpPr>
          <p:cNvPr name="TextBox 17" id="17"/>
          <p:cNvSpPr txBox="true"/>
          <p:nvPr/>
        </p:nvSpPr>
        <p:spPr>
          <a:xfrm rot="0">
            <a:off x="12728550" y="7326106"/>
            <a:ext cx="4146154" cy="1254125"/>
          </a:xfrm>
          <a:prstGeom prst="rect">
            <a:avLst/>
          </a:prstGeom>
        </p:spPr>
        <p:txBody>
          <a:bodyPr anchor="t" rtlCol="false" tIns="0" lIns="0" bIns="0" rIns="0">
            <a:spAutoFit/>
          </a:bodyPr>
          <a:lstStyle/>
          <a:p>
            <a:pPr algn="ctr">
              <a:lnSpc>
                <a:spcPts val="4750"/>
              </a:lnSpc>
            </a:pPr>
            <a:r>
              <a:rPr lang="en-US" sz="5000">
                <a:solidFill>
                  <a:srgbClr val="FFFFFF"/>
                </a:solidFill>
                <a:latin typeface="Klein"/>
                <a:ea typeface="Klein"/>
                <a:cs typeface="Klein"/>
                <a:sym typeface="Klein"/>
              </a:rPr>
              <a:t>Diseñador grafico</a:t>
            </a:r>
          </a:p>
        </p:txBody>
      </p:sp>
      <p:sp>
        <p:nvSpPr>
          <p:cNvPr name="TextBox 18" id="18"/>
          <p:cNvSpPr txBox="true"/>
          <p:nvPr/>
        </p:nvSpPr>
        <p:spPr>
          <a:xfrm rot="0">
            <a:off x="5204022" y="4683942"/>
            <a:ext cx="4146154" cy="327027"/>
          </a:xfrm>
          <a:prstGeom prst="rect">
            <a:avLst/>
          </a:prstGeom>
        </p:spPr>
        <p:txBody>
          <a:bodyPr anchor="t" rtlCol="false" tIns="0" lIns="0" bIns="0" rIns="0">
            <a:spAutoFit/>
          </a:bodyPr>
          <a:lstStyle/>
          <a:p>
            <a:pPr algn="ctr">
              <a:lnSpc>
                <a:spcPts val="2375"/>
              </a:lnSpc>
            </a:pPr>
            <a:r>
              <a:rPr lang="en-US" sz="2500">
                <a:solidFill>
                  <a:srgbClr val="FFFFFF"/>
                </a:solidFill>
                <a:latin typeface="Klein"/>
                <a:ea typeface="Klein"/>
                <a:cs typeface="Klein"/>
                <a:sym typeface="Klein"/>
              </a:rPr>
              <a:t>Robert Moor</a:t>
            </a:r>
          </a:p>
        </p:txBody>
      </p:sp>
      <p:sp>
        <p:nvSpPr>
          <p:cNvPr name="TextBox 19" id="19"/>
          <p:cNvSpPr txBox="true"/>
          <p:nvPr/>
        </p:nvSpPr>
        <p:spPr>
          <a:xfrm rot="0">
            <a:off x="12552265" y="2804700"/>
            <a:ext cx="4498725" cy="606425"/>
          </a:xfrm>
          <a:prstGeom prst="rect">
            <a:avLst/>
          </a:prstGeom>
        </p:spPr>
        <p:txBody>
          <a:bodyPr anchor="t" rtlCol="false" tIns="0" lIns="0" bIns="0" rIns="0">
            <a:spAutoFit/>
          </a:bodyPr>
          <a:lstStyle/>
          <a:p>
            <a:pPr algn="ctr">
              <a:lnSpc>
                <a:spcPts val="4465"/>
              </a:lnSpc>
            </a:pPr>
            <a:r>
              <a:rPr lang="en-US" sz="4700">
                <a:solidFill>
                  <a:srgbClr val="FFFFFF"/>
                </a:solidFill>
                <a:latin typeface="Klein"/>
                <a:ea typeface="Klein"/>
                <a:cs typeface="Klein"/>
                <a:sym typeface="Klein"/>
              </a:rPr>
              <a:t>Programadora</a:t>
            </a:r>
          </a:p>
        </p:txBody>
      </p:sp>
      <p:sp>
        <p:nvSpPr>
          <p:cNvPr name="TextBox 20" id="20"/>
          <p:cNvSpPr txBox="true"/>
          <p:nvPr/>
        </p:nvSpPr>
        <p:spPr>
          <a:xfrm rot="0">
            <a:off x="11626063" y="5123997"/>
            <a:ext cx="4498725" cy="327027"/>
          </a:xfrm>
          <a:prstGeom prst="rect">
            <a:avLst/>
          </a:prstGeom>
        </p:spPr>
        <p:txBody>
          <a:bodyPr anchor="t" rtlCol="false" tIns="0" lIns="0" bIns="0" rIns="0">
            <a:spAutoFit/>
          </a:bodyPr>
          <a:lstStyle/>
          <a:p>
            <a:pPr algn="ctr">
              <a:lnSpc>
                <a:spcPts val="2375"/>
              </a:lnSpc>
            </a:pPr>
            <a:r>
              <a:rPr lang="en-US" sz="2500">
                <a:solidFill>
                  <a:srgbClr val="FFFFFF"/>
                </a:solidFill>
                <a:latin typeface="Klein"/>
                <a:ea typeface="Klein"/>
                <a:cs typeface="Klein"/>
                <a:sym typeface="Klein"/>
              </a:rPr>
              <a:t>Luisa Barbosa</a:t>
            </a:r>
          </a:p>
        </p:txBody>
      </p:sp>
      <p:sp>
        <p:nvSpPr>
          <p:cNvPr name="TextBox 21" id="21"/>
          <p:cNvSpPr txBox="true"/>
          <p:nvPr/>
        </p:nvSpPr>
        <p:spPr>
          <a:xfrm rot="0">
            <a:off x="879024" y="8102264"/>
            <a:ext cx="4146154" cy="339725"/>
          </a:xfrm>
          <a:prstGeom prst="rect">
            <a:avLst/>
          </a:prstGeom>
        </p:spPr>
        <p:txBody>
          <a:bodyPr anchor="t" rtlCol="false" tIns="0" lIns="0" bIns="0" rIns="0">
            <a:spAutoFit/>
          </a:bodyPr>
          <a:lstStyle/>
          <a:p>
            <a:pPr algn="ctr">
              <a:lnSpc>
                <a:spcPts val="2469"/>
              </a:lnSpc>
            </a:pPr>
            <a:r>
              <a:rPr lang="en-US" sz="2599">
                <a:solidFill>
                  <a:srgbClr val="FFFFFF"/>
                </a:solidFill>
                <a:latin typeface="Klein"/>
                <a:ea typeface="Klein"/>
                <a:cs typeface="Klein"/>
                <a:sym typeface="Klein"/>
              </a:rPr>
              <a:t>Diana Ardila</a:t>
            </a:r>
          </a:p>
        </p:txBody>
      </p:sp>
      <p:sp>
        <p:nvSpPr>
          <p:cNvPr name="TextBox 22" id="22"/>
          <p:cNvSpPr txBox="true"/>
          <p:nvPr/>
        </p:nvSpPr>
        <p:spPr>
          <a:xfrm rot="0">
            <a:off x="11948610" y="9118599"/>
            <a:ext cx="4731199" cy="327027"/>
          </a:xfrm>
          <a:prstGeom prst="rect">
            <a:avLst/>
          </a:prstGeom>
        </p:spPr>
        <p:txBody>
          <a:bodyPr anchor="t" rtlCol="false" tIns="0" lIns="0" bIns="0" rIns="0">
            <a:spAutoFit/>
          </a:bodyPr>
          <a:lstStyle/>
          <a:p>
            <a:pPr algn="ctr">
              <a:lnSpc>
                <a:spcPts val="2375"/>
              </a:lnSpc>
            </a:pPr>
            <a:r>
              <a:rPr lang="en-US" sz="2500">
                <a:solidFill>
                  <a:srgbClr val="FFFFFF"/>
                </a:solidFill>
                <a:latin typeface="Klein"/>
                <a:ea typeface="Klein"/>
                <a:cs typeface="Klein"/>
                <a:sym typeface="Klein"/>
              </a:rPr>
              <a:t>Dayana Tique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974127">
            <a:off x="-1030114" y="-212223"/>
            <a:ext cx="2686721" cy="3993775"/>
          </a:xfrm>
          <a:custGeom>
            <a:avLst/>
            <a:gdLst/>
            <a:ahLst/>
            <a:cxnLst/>
            <a:rect r="r" b="b" t="t" l="l"/>
            <a:pathLst>
              <a:path h="3993775" w="2686721">
                <a:moveTo>
                  <a:pt x="0" y="0"/>
                </a:moveTo>
                <a:lnTo>
                  <a:pt x="2686721" y="0"/>
                </a:lnTo>
                <a:lnTo>
                  <a:pt x="2686721" y="3993775"/>
                </a:lnTo>
                <a:lnTo>
                  <a:pt x="0" y="399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47575">
            <a:off x="14327772" y="7157131"/>
            <a:ext cx="5863057" cy="4114800"/>
          </a:xfrm>
          <a:custGeom>
            <a:avLst/>
            <a:gdLst/>
            <a:ahLst/>
            <a:cxnLst/>
            <a:rect r="r" b="b" t="t" l="l"/>
            <a:pathLst>
              <a:path h="4114800" w="5863057">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3598538" y="1249109"/>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7"/>
            <a:stretch>
              <a:fillRect l="0" t="0" r="0" b="0"/>
            </a:stretch>
          </a:blipFill>
        </p:spPr>
      </p:sp>
      <p:grpSp>
        <p:nvGrpSpPr>
          <p:cNvPr name="Group 6" id="6"/>
          <p:cNvGrpSpPr/>
          <p:nvPr/>
        </p:nvGrpSpPr>
        <p:grpSpPr>
          <a:xfrm rot="0">
            <a:off x="921383" y="3273665"/>
            <a:ext cx="8921071" cy="6201419"/>
            <a:chOff x="0" y="0"/>
            <a:chExt cx="2349583" cy="1633296"/>
          </a:xfrm>
        </p:grpSpPr>
        <p:sp>
          <p:nvSpPr>
            <p:cNvPr name="Freeform 7" id="7"/>
            <p:cNvSpPr/>
            <p:nvPr/>
          </p:nvSpPr>
          <p:spPr>
            <a:xfrm flipH="false" flipV="false" rot="0">
              <a:off x="0" y="0"/>
              <a:ext cx="2349583" cy="1633295"/>
            </a:xfrm>
            <a:custGeom>
              <a:avLst/>
              <a:gdLst/>
              <a:ahLst/>
              <a:cxnLst/>
              <a:rect r="r" b="b" t="t" l="l"/>
              <a:pathLst>
                <a:path h="1633295" w="2349583">
                  <a:moveTo>
                    <a:pt x="0" y="0"/>
                  </a:moveTo>
                  <a:lnTo>
                    <a:pt x="2349583" y="0"/>
                  </a:lnTo>
                  <a:lnTo>
                    <a:pt x="2349583" y="1633295"/>
                  </a:lnTo>
                  <a:lnTo>
                    <a:pt x="0" y="1633295"/>
                  </a:lnTo>
                  <a:close/>
                </a:path>
              </a:pathLst>
            </a:custGeom>
            <a:solidFill>
              <a:srgbClr val="DFECE0"/>
            </a:solidFill>
          </p:spPr>
        </p:sp>
        <p:sp>
          <p:nvSpPr>
            <p:cNvPr name="TextBox 8" id="8"/>
            <p:cNvSpPr txBox="true"/>
            <p:nvPr/>
          </p:nvSpPr>
          <p:spPr>
            <a:xfrm>
              <a:off x="0" y="-38100"/>
              <a:ext cx="2349583" cy="1671396"/>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0401414" y="3219396"/>
            <a:ext cx="7181746" cy="6309955"/>
            <a:chOff x="0" y="0"/>
            <a:chExt cx="925097" cy="812800"/>
          </a:xfrm>
        </p:grpSpPr>
        <p:sp>
          <p:nvSpPr>
            <p:cNvPr name="Freeform 10" id="10"/>
            <p:cNvSpPr/>
            <p:nvPr/>
          </p:nvSpPr>
          <p:spPr>
            <a:xfrm flipH="false" flipV="false" rot="0">
              <a:off x="0" y="0"/>
              <a:ext cx="925097" cy="812800"/>
            </a:xfrm>
            <a:custGeom>
              <a:avLst/>
              <a:gdLst/>
              <a:ahLst/>
              <a:cxnLst/>
              <a:rect r="r" b="b" t="t" l="l"/>
              <a:pathLst>
                <a:path h="812800" w="925097">
                  <a:moveTo>
                    <a:pt x="24794" y="0"/>
                  </a:moveTo>
                  <a:lnTo>
                    <a:pt x="900303" y="0"/>
                  </a:lnTo>
                  <a:cubicBezTo>
                    <a:pt x="913997" y="0"/>
                    <a:pt x="925097" y="11101"/>
                    <a:pt x="925097" y="24794"/>
                  </a:cubicBezTo>
                  <a:lnTo>
                    <a:pt x="925097" y="788006"/>
                  </a:lnTo>
                  <a:cubicBezTo>
                    <a:pt x="925097" y="794582"/>
                    <a:pt x="922485" y="800888"/>
                    <a:pt x="917835" y="805538"/>
                  </a:cubicBezTo>
                  <a:cubicBezTo>
                    <a:pt x="913186" y="810188"/>
                    <a:pt x="906879" y="812800"/>
                    <a:pt x="900303" y="812800"/>
                  </a:cubicBezTo>
                  <a:lnTo>
                    <a:pt x="24794" y="812800"/>
                  </a:lnTo>
                  <a:cubicBezTo>
                    <a:pt x="18218" y="812800"/>
                    <a:pt x="11912" y="810188"/>
                    <a:pt x="7262" y="805538"/>
                  </a:cubicBezTo>
                  <a:cubicBezTo>
                    <a:pt x="2612" y="800888"/>
                    <a:pt x="0" y="794582"/>
                    <a:pt x="0" y="788006"/>
                  </a:cubicBezTo>
                  <a:lnTo>
                    <a:pt x="0" y="24794"/>
                  </a:lnTo>
                  <a:cubicBezTo>
                    <a:pt x="0" y="18218"/>
                    <a:pt x="2612" y="11912"/>
                    <a:pt x="7262" y="7262"/>
                  </a:cubicBezTo>
                  <a:cubicBezTo>
                    <a:pt x="11912" y="2612"/>
                    <a:pt x="18218" y="0"/>
                    <a:pt x="24794" y="0"/>
                  </a:cubicBezTo>
                  <a:close/>
                </a:path>
              </a:pathLst>
            </a:custGeom>
            <a:blipFill>
              <a:blip r:embed="rId8"/>
              <a:stretch>
                <a:fillRect l="-18336" t="0" r="-18336" b="0"/>
              </a:stretch>
            </a:blipFill>
          </p:spPr>
        </p:sp>
      </p:grpSp>
      <p:sp>
        <p:nvSpPr>
          <p:cNvPr name="TextBox 11" id="11"/>
          <p:cNvSpPr txBox="true"/>
          <p:nvPr/>
        </p:nvSpPr>
        <p:spPr>
          <a:xfrm rot="0">
            <a:off x="1575435" y="364320"/>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a:ea typeface="Lazydog"/>
                <a:cs typeface="Lazydog"/>
                <a:sym typeface="Lazydog"/>
              </a:rPr>
              <a:t>Problemas y solución </a:t>
            </a:r>
          </a:p>
        </p:txBody>
      </p:sp>
      <p:sp>
        <p:nvSpPr>
          <p:cNvPr name="TextBox 12" id="12"/>
          <p:cNvSpPr txBox="true"/>
          <p:nvPr/>
        </p:nvSpPr>
        <p:spPr>
          <a:xfrm rot="0">
            <a:off x="1240039" y="3476025"/>
            <a:ext cx="8007488" cy="6811672"/>
          </a:xfrm>
          <a:prstGeom prst="rect">
            <a:avLst/>
          </a:prstGeom>
        </p:spPr>
        <p:txBody>
          <a:bodyPr anchor="t" rtlCol="false" tIns="0" lIns="0" bIns="0" rIns="0">
            <a:spAutoFit/>
          </a:bodyPr>
          <a:lstStyle/>
          <a:p>
            <a:pPr algn="l">
              <a:lnSpc>
                <a:spcPts val="4128"/>
              </a:lnSpc>
            </a:pPr>
            <a:r>
              <a:rPr lang="en-US" sz="2948">
                <a:solidFill>
                  <a:srgbClr val="223022"/>
                </a:solidFill>
                <a:latin typeface="Klein"/>
                <a:ea typeface="Klein"/>
                <a:cs typeface="Klein"/>
                <a:sym typeface="Klein"/>
              </a:rPr>
              <a:t>El turismo en San José del Guaviare enfrenta varios desafíos, incluyendo el acceso limitado, preocupaciones en la seguridad, falta de infraestructura, preservación ambiental y promoción limitada. Es fundamental mejorar la infraestructura, garantizar la seguridad, desarrollar la oferta turística, promocionar la región, involucrar a las comunidades locales y fomentar prácticas sostenibles para abordar este asunto.</a:t>
            </a:r>
          </a:p>
          <a:p>
            <a:pPr algn="ctr">
              <a:lnSpc>
                <a:spcPts val="4128"/>
              </a:lnSpc>
            </a:pPr>
          </a:p>
          <a:p>
            <a:pPr algn="ctr">
              <a:lnSpc>
                <a:spcPts val="4128"/>
              </a:lnSpc>
            </a:pPr>
          </a:p>
        </p:txBody>
      </p:sp>
      <p:sp>
        <p:nvSpPr>
          <p:cNvPr name="Freeform 13" id="13"/>
          <p:cNvSpPr/>
          <p:nvPr/>
        </p:nvSpPr>
        <p:spPr>
          <a:xfrm flipH="false" flipV="false" rot="0">
            <a:off x="290509" y="277356"/>
            <a:ext cx="2192464" cy="2192464"/>
          </a:xfrm>
          <a:custGeom>
            <a:avLst/>
            <a:gdLst/>
            <a:ahLst/>
            <a:cxnLst/>
            <a:rect r="r" b="b" t="t" l="l"/>
            <a:pathLst>
              <a:path h="2192464" w="2192464">
                <a:moveTo>
                  <a:pt x="0" y="0"/>
                </a:moveTo>
                <a:lnTo>
                  <a:pt x="2192464" y="0"/>
                </a:lnTo>
                <a:lnTo>
                  <a:pt x="2192464" y="2192465"/>
                </a:lnTo>
                <a:lnTo>
                  <a:pt x="0" y="2192465"/>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grpSp>
        <p:nvGrpSpPr>
          <p:cNvPr name="Group 4" id="4"/>
          <p:cNvGrpSpPr/>
          <p:nvPr/>
        </p:nvGrpSpPr>
        <p:grpSpPr>
          <a:xfrm rot="0">
            <a:off x="463640" y="3493705"/>
            <a:ext cx="9232903" cy="6384921"/>
            <a:chOff x="0" y="0"/>
            <a:chExt cx="2431711" cy="1681625"/>
          </a:xfrm>
        </p:grpSpPr>
        <p:sp>
          <p:nvSpPr>
            <p:cNvPr name="Freeform 5" id="5"/>
            <p:cNvSpPr/>
            <p:nvPr/>
          </p:nvSpPr>
          <p:spPr>
            <a:xfrm flipH="false" flipV="false" rot="0">
              <a:off x="0" y="0"/>
              <a:ext cx="2431711" cy="1681625"/>
            </a:xfrm>
            <a:custGeom>
              <a:avLst/>
              <a:gdLst/>
              <a:ahLst/>
              <a:cxnLst/>
              <a:rect r="r" b="b" t="t" l="l"/>
              <a:pathLst>
                <a:path h="1681625" w="2431711">
                  <a:moveTo>
                    <a:pt x="0" y="0"/>
                  </a:moveTo>
                  <a:lnTo>
                    <a:pt x="2431711" y="0"/>
                  </a:lnTo>
                  <a:lnTo>
                    <a:pt x="2431711" y="1681625"/>
                  </a:lnTo>
                  <a:lnTo>
                    <a:pt x="0" y="1681625"/>
                  </a:lnTo>
                  <a:close/>
                </a:path>
              </a:pathLst>
            </a:custGeom>
            <a:solidFill>
              <a:srgbClr val="86B696"/>
            </a:solidFill>
          </p:spPr>
        </p:sp>
        <p:sp>
          <p:nvSpPr>
            <p:cNvPr name="TextBox 6" id="6"/>
            <p:cNvSpPr txBox="true"/>
            <p:nvPr/>
          </p:nvSpPr>
          <p:spPr>
            <a:xfrm>
              <a:off x="0" y="-38100"/>
              <a:ext cx="2431711" cy="171972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a:ea typeface="Lazydog"/>
                <a:cs typeface="Lazydog"/>
                <a:sym typeface="Lazydog"/>
              </a:rPr>
              <a:t>perspectivas y acciones </a:t>
            </a:r>
          </a:p>
        </p:txBody>
      </p:sp>
      <p:sp>
        <p:nvSpPr>
          <p:cNvPr name="Freeform 8" id="8"/>
          <p:cNvSpPr/>
          <p:nvPr/>
        </p:nvSpPr>
        <p:spPr>
          <a:xfrm flipH="false" flipV="false" rot="0">
            <a:off x="79170" y="127685"/>
            <a:ext cx="2183456" cy="2183456"/>
          </a:xfrm>
          <a:custGeom>
            <a:avLst/>
            <a:gdLst/>
            <a:ahLst/>
            <a:cxnLst/>
            <a:rect r="r" b="b" t="t" l="l"/>
            <a:pathLst>
              <a:path h="2183456" w="2183456">
                <a:moveTo>
                  <a:pt x="0" y="0"/>
                </a:moveTo>
                <a:lnTo>
                  <a:pt x="2183457" y="0"/>
                </a:lnTo>
                <a:lnTo>
                  <a:pt x="2183457" y="2183456"/>
                </a:lnTo>
                <a:lnTo>
                  <a:pt x="0" y="2183456"/>
                </a:lnTo>
                <a:lnTo>
                  <a:pt x="0" y="0"/>
                </a:lnTo>
                <a:close/>
              </a:path>
            </a:pathLst>
          </a:custGeom>
          <a:blipFill>
            <a:blip r:embed="rId4"/>
            <a:stretch>
              <a:fillRect l="0" t="0" r="0" b="0"/>
            </a:stretch>
          </a:blipFill>
        </p:spPr>
      </p:sp>
      <p:sp>
        <p:nvSpPr>
          <p:cNvPr name="Freeform 9" id="9"/>
          <p:cNvSpPr/>
          <p:nvPr/>
        </p:nvSpPr>
        <p:spPr>
          <a:xfrm flipH="false" flipV="false" rot="0">
            <a:off x="10128861" y="3837833"/>
            <a:ext cx="7794340" cy="4885185"/>
          </a:xfrm>
          <a:custGeom>
            <a:avLst/>
            <a:gdLst/>
            <a:ahLst/>
            <a:cxnLst/>
            <a:rect r="r" b="b" t="t" l="l"/>
            <a:pathLst>
              <a:path h="4885185" w="7794340">
                <a:moveTo>
                  <a:pt x="0" y="0"/>
                </a:moveTo>
                <a:lnTo>
                  <a:pt x="7794340" y="0"/>
                </a:lnTo>
                <a:lnTo>
                  <a:pt x="7794340" y="4885186"/>
                </a:lnTo>
                <a:lnTo>
                  <a:pt x="0" y="4885186"/>
                </a:lnTo>
                <a:lnTo>
                  <a:pt x="0" y="0"/>
                </a:lnTo>
                <a:close/>
              </a:path>
            </a:pathLst>
          </a:custGeom>
          <a:blipFill>
            <a:blip r:embed="rId5"/>
            <a:stretch>
              <a:fillRect l="0" t="0" r="0" b="0"/>
            </a:stretch>
          </a:blipFill>
        </p:spPr>
      </p:sp>
      <p:sp>
        <p:nvSpPr>
          <p:cNvPr name="TextBox 10" id="10"/>
          <p:cNvSpPr txBox="true"/>
          <p:nvPr/>
        </p:nvSpPr>
        <p:spPr>
          <a:xfrm rot="0">
            <a:off x="685184" y="2969024"/>
            <a:ext cx="8637580" cy="6565654"/>
          </a:xfrm>
          <a:prstGeom prst="rect">
            <a:avLst/>
          </a:prstGeom>
        </p:spPr>
        <p:txBody>
          <a:bodyPr anchor="t" rtlCol="false" tIns="0" lIns="0" bIns="0" rIns="0">
            <a:spAutoFit/>
          </a:bodyPr>
          <a:lstStyle/>
          <a:p>
            <a:pPr algn="ctr">
              <a:lnSpc>
                <a:spcPts val="3513"/>
              </a:lnSpc>
            </a:pPr>
          </a:p>
          <a:p>
            <a:pPr algn="l">
              <a:lnSpc>
                <a:spcPts val="3513"/>
              </a:lnSpc>
            </a:pPr>
          </a:p>
          <a:p>
            <a:pPr algn="l">
              <a:lnSpc>
                <a:spcPts val="3513"/>
              </a:lnSpc>
            </a:pPr>
            <a:r>
              <a:rPr lang="en-US" sz="2509">
                <a:solidFill>
                  <a:srgbClr val="000000"/>
                </a:solidFill>
                <a:latin typeface="Klein"/>
                <a:ea typeface="Klein"/>
                <a:cs typeface="Klein"/>
                <a:sym typeface="Klein"/>
              </a:rPr>
              <a:t>Hay varias perspectivas y acciones para desarrollar el turismo en el Guaviare. Estos son el ecoturismo, que destaca la biodiversidad; el turismo cultural, que muestra las tradiciones locales; el turismo de aventura, aprovechando los paisajes naturales; el turismo comunitario, involucrando a las comunidades locales; y el turismo histórico y arqueológico, destacando sitios de interés Diversas opciones pueden atraer diferentes tipos de turistas y beneficiarios del desarrollo económico y social de la región, al mismo tiempo que se mantiene un foco en la conservación ambiental y en el respeto a las comunidades locales.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TextBox 6" id="6"/>
          <p:cNvSpPr txBox="true"/>
          <p:nvPr/>
        </p:nvSpPr>
        <p:spPr>
          <a:xfrm rot="0">
            <a:off x="1509667" y="1109607"/>
            <a:ext cx="15268665" cy="962659"/>
          </a:xfrm>
          <a:prstGeom prst="rect">
            <a:avLst/>
          </a:prstGeom>
        </p:spPr>
        <p:txBody>
          <a:bodyPr anchor="t" rtlCol="false" tIns="0" lIns="0" bIns="0" rIns="0">
            <a:spAutoFit/>
          </a:bodyPr>
          <a:lstStyle/>
          <a:p>
            <a:pPr algn="l">
              <a:lnSpc>
                <a:spcPts val="7840"/>
              </a:lnSpc>
            </a:pPr>
            <a:r>
              <a:rPr lang="en-US" sz="5600">
                <a:solidFill>
                  <a:srgbClr val="3D593D"/>
                </a:solidFill>
                <a:latin typeface="Lazydog"/>
                <a:ea typeface="Lazydog"/>
                <a:cs typeface="Lazydog"/>
                <a:sym typeface="Lazydog"/>
              </a:rPr>
              <a:t>canales de promoción del sitio web</a:t>
            </a:r>
          </a:p>
        </p:txBody>
      </p:sp>
      <p:sp>
        <p:nvSpPr>
          <p:cNvPr name="TextBox 7" id="7"/>
          <p:cNvSpPr txBox="true"/>
          <p:nvPr/>
        </p:nvSpPr>
        <p:spPr>
          <a:xfrm rot="0">
            <a:off x="1028700" y="2698377"/>
            <a:ext cx="14132663" cy="5594984"/>
          </a:xfrm>
          <a:prstGeom prst="rect">
            <a:avLst/>
          </a:prstGeom>
        </p:spPr>
        <p:txBody>
          <a:bodyPr anchor="t" rtlCol="false" tIns="0" lIns="0" bIns="0" rIns="0">
            <a:spAutoFit/>
          </a:bodyPr>
          <a:lstStyle/>
          <a:p>
            <a:pPr algn="l">
              <a:lnSpc>
                <a:spcPts val="5740"/>
              </a:lnSpc>
            </a:pPr>
            <a:r>
              <a:rPr lang="en-US" sz="4100">
                <a:solidFill>
                  <a:srgbClr val="223022"/>
                </a:solidFill>
                <a:latin typeface="Klein"/>
                <a:ea typeface="Klein"/>
                <a:cs typeface="Klein"/>
                <a:sym typeface="Klein"/>
              </a:rPr>
              <a:t>Publicitaremos nuestro sitio web, por medio de las redes sociales, como: Facebook, Whatsapp e Instagram, para comercializar nuestros servicios y que las personas vean en nuestro sitio web una forma de descubrir los sitios turísticos de San José del Guaviare de una forma diferente, ahí encontrarán  datos precisos sobre los sitios turísticos. </a:t>
            </a:r>
          </a:p>
          <a:p>
            <a:pPr algn="l">
              <a:lnSpc>
                <a:spcPts val="4340"/>
              </a:lnSpc>
            </a:pPr>
            <a:r>
              <a:rPr lang="en-US" sz="3100">
                <a:solidFill>
                  <a:srgbClr val="223022"/>
                </a:solidFill>
                <a:latin typeface="Klein"/>
                <a:ea typeface="Klein"/>
                <a:cs typeface="Klein"/>
                <a:sym typeface="Klein"/>
              </a:rPr>
              <a:t>  </a:t>
            </a:r>
          </a:p>
        </p:txBody>
      </p:sp>
      <p:sp>
        <p:nvSpPr>
          <p:cNvPr name="Freeform 8" id="8"/>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748111" y="58397"/>
            <a:ext cx="2331020" cy="2331020"/>
          </a:xfrm>
          <a:custGeom>
            <a:avLst/>
            <a:gdLst/>
            <a:ahLst/>
            <a:cxnLst/>
            <a:rect r="r" b="b" t="t" l="l"/>
            <a:pathLst>
              <a:path h="2331020" w="2331020">
                <a:moveTo>
                  <a:pt x="0" y="0"/>
                </a:moveTo>
                <a:lnTo>
                  <a:pt x="2331020" y="0"/>
                </a:lnTo>
                <a:lnTo>
                  <a:pt x="2331020" y="2331020"/>
                </a:lnTo>
                <a:lnTo>
                  <a:pt x="0" y="2331020"/>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16127295" y="7514486"/>
            <a:ext cx="2686721" cy="3993775"/>
          </a:xfrm>
          <a:custGeom>
            <a:avLst/>
            <a:gdLst/>
            <a:ahLst/>
            <a:cxnLst/>
            <a:rect r="r" b="b" t="t" l="l"/>
            <a:pathLst>
              <a:path h="3993775" w="2686721">
                <a:moveTo>
                  <a:pt x="0" y="0"/>
                </a:moveTo>
                <a:lnTo>
                  <a:pt x="2686722" y="0"/>
                </a:lnTo>
                <a:lnTo>
                  <a:pt x="2686722" y="3993775"/>
                </a:lnTo>
                <a:lnTo>
                  <a:pt x="0" y="39937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47575">
            <a:off x="-723117" y="882909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49311" y="6688279"/>
            <a:ext cx="7659184" cy="2570021"/>
            <a:chOff x="0" y="0"/>
            <a:chExt cx="2017234" cy="676878"/>
          </a:xfrm>
        </p:grpSpPr>
        <p:sp>
          <p:nvSpPr>
            <p:cNvPr name="Freeform 6" id="6"/>
            <p:cNvSpPr/>
            <p:nvPr/>
          </p:nvSpPr>
          <p:spPr>
            <a:xfrm flipH="false" flipV="false" rot="0">
              <a:off x="0" y="0"/>
              <a:ext cx="2017234" cy="676878"/>
            </a:xfrm>
            <a:custGeom>
              <a:avLst/>
              <a:gdLst/>
              <a:ahLst/>
              <a:cxnLst/>
              <a:rect r="r" b="b" t="t" l="l"/>
              <a:pathLst>
                <a:path h="676878" w="2017234">
                  <a:moveTo>
                    <a:pt x="0" y="0"/>
                  </a:moveTo>
                  <a:lnTo>
                    <a:pt x="2017234" y="0"/>
                  </a:lnTo>
                  <a:lnTo>
                    <a:pt x="2017234" y="676878"/>
                  </a:lnTo>
                  <a:lnTo>
                    <a:pt x="0" y="676878"/>
                  </a:lnTo>
                  <a:close/>
                </a:path>
              </a:pathLst>
            </a:custGeom>
            <a:solidFill>
              <a:srgbClr val="DFECE0"/>
            </a:solidFill>
          </p:spPr>
        </p:sp>
        <p:sp>
          <p:nvSpPr>
            <p:cNvPr name="TextBox 7" id="7"/>
            <p:cNvSpPr txBox="true"/>
            <p:nvPr/>
          </p:nvSpPr>
          <p:spPr>
            <a:xfrm>
              <a:off x="0" y="-38100"/>
              <a:ext cx="2017234" cy="71497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607041" y="6688279"/>
            <a:ext cx="2487017" cy="2277673"/>
          </a:xfrm>
          <a:custGeom>
            <a:avLst/>
            <a:gdLst/>
            <a:ahLst/>
            <a:cxnLst/>
            <a:rect r="r" b="b" t="t" l="l"/>
            <a:pathLst>
              <a:path h="2277673" w="2487017">
                <a:moveTo>
                  <a:pt x="0" y="0"/>
                </a:moveTo>
                <a:lnTo>
                  <a:pt x="2487017" y="0"/>
                </a:lnTo>
                <a:lnTo>
                  <a:pt x="2487017" y="2277673"/>
                </a:lnTo>
                <a:lnTo>
                  <a:pt x="0" y="2277673"/>
                </a:lnTo>
                <a:lnTo>
                  <a:pt x="0" y="0"/>
                </a:lnTo>
                <a:close/>
              </a:path>
            </a:pathLst>
          </a:custGeom>
          <a:blipFill>
            <a:blip r:embed="rId7"/>
            <a:stretch>
              <a:fillRect l="0" t="0" r="0" b="0"/>
            </a:stretch>
          </a:blipFill>
        </p:spPr>
      </p:sp>
      <p:sp>
        <p:nvSpPr>
          <p:cNvPr name="Freeform 10" id="10"/>
          <p:cNvSpPr/>
          <p:nvPr/>
        </p:nvSpPr>
        <p:spPr>
          <a:xfrm flipH="false" flipV="false" rot="0">
            <a:off x="8451989" y="2295533"/>
            <a:ext cx="9379643" cy="5637764"/>
          </a:xfrm>
          <a:custGeom>
            <a:avLst/>
            <a:gdLst/>
            <a:ahLst/>
            <a:cxnLst/>
            <a:rect r="r" b="b" t="t" l="l"/>
            <a:pathLst>
              <a:path h="5637764" w="9379643">
                <a:moveTo>
                  <a:pt x="0" y="0"/>
                </a:moveTo>
                <a:lnTo>
                  <a:pt x="9379642" y="0"/>
                </a:lnTo>
                <a:lnTo>
                  <a:pt x="9379642" y="5637764"/>
                </a:lnTo>
                <a:lnTo>
                  <a:pt x="0" y="5637764"/>
                </a:lnTo>
                <a:lnTo>
                  <a:pt x="0" y="0"/>
                </a:lnTo>
                <a:close/>
              </a:path>
            </a:pathLst>
          </a:custGeom>
          <a:blipFill>
            <a:blip r:embed="rId8"/>
            <a:stretch>
              <a:fillRect l="0" t="0" r="0" b="0"/>
            </a:stretch>
          </a:blipFill>
        </p:spPr>
      </p:sp>
      <p:sp>
        <p:nvSpPr>
          <p:cNvPr name="TextBox 11" id="11"/>
          <p:cNvSpPr txBox="true"/>
          <p:nvPr/>
        </p:nvSpPr>
        <p:spPr>
          <a:xfrm rot="0">
            <a:off x="535552" y="358140"/>
            <a:ext cx="10230972" cy="6191903"/>
          </a:xfrm>
          <a:prstGeom prst="rect">
            <a:avLst/>
          </a:prstGeom>
        </p:spPr>
        <p:txBody>
          <a:bodyPr anchor="t" rtlCol="false" tIns="0" lIns="0" bIns="0" rIns="0">
            <a:spAutoFit/>
          </a:bodyPr>
          <a:lstStyle/>
          <a:p>
            <a:pPr algn="l">
              <a:lnSpc>
                <a:spcPts val="8182"/>
              </a:lnSpc>
            </a:pPr>
            <a:r>
              <a:rPr lang="en-US" sz="5844">
                <a:solidFill>
                  <a:srgbClr val="3D593D"/>
                </a:solidFill>
                <a:latin typeface="Lazydog"/>
                <a:ea typeface="Lazydog"/>
                <a:cs typeface="Lazydog"/>
                <a:sym typeface="Lazydog"/>
              </a:rPr>
              <a:t>estima de ventas</a:t>
            </a:r>
          </a:p>
          <a:p>
            <a:pPr algn="l">
              <a:lnSpc>
                <a:spcPts val="8182"/>
              </a:lnSpc>
            </a:pPr>
          </a:p>
          <a:p>
            <a:pPr algn="l">
              <a:lnSpc>
                <a:spcPts val="8182"/>
              </a:lnSpc>
            </a:pPr>
          </a:p>
          <a:p>
            <a:pPr algn="l">
              <a:lnSpc>
                <a:spcPts val="8182"/>
              </a:lnSpc>
            </a:pPr>
          </a:p>
          <a:p>
            <a:pPr algn="l">
              <a:lnSpc>
                <a:spcPts val="8182"/>
              </a:lnSpc>
            </a:pPr>
          </a:p>
          <a:p>
            <a:pPr algn="l">
              <a:lnSpc>
                <a:spcPts val="8182"/>
              </a:lnSpc>
            </a:pPr>
          </a:p>
        </p:txBody>
      </p:sp>
      <p:sp>
        <p:nvSpPr>
          <p:cNvPr name="TextBox 12" id="12"/>
          <p:cNvSpPr txBox="true"/>
          <p:nvPr/>
        </p:nvSpPr>
        <p:spPr>
          <a:xfrm rot="0">
            <a:off x="0" y="2219333"/>
            <a:ext cx="8088387" cy="1953896"/>
          </a:xfrm>
          <a:prstGeom prst="rect">
            <a:avLst/>
          </a:prstGeom>
        </p:spPr>
        <p:txBody>
          <a:bodyPr anchor="t" rtlCol="false" tIns="0" lIns="0" bIns="0" rIns="0">
            <a:spAutoFit/>
          </a:bodyPr>
          <a:lstStyle/>
          <a:p>
            <a:pPr algn="ctr">
              <a:lnSpc>
                <a:spcPts val="5179"/>
              </a:lnSpc>
            </a:pPr>
            <a:r>
              <a:rPr lang="en-US" sz="3699">
                <a:solidFill>
                  <a:srgbClr val="223022"/>
                </a:solidFill>
                <a:latin typeface="Klein"/>
                <a:ea typeface="Klein"/>
                <a:cs typeface="Klein"/>
                <a:sym typeface="Klein"/>
              </a:rPr>
              <a:t>Empezaremos vendiendo unos 4 paquetes para las empresas, por semana  </a:t>
            </a:r>
          </a:p>
        </p:txBody>
      </p:sp>
      <p:sp>
        <p:nvSpPr>
          <p:cNvPr name="TextBox 13" id="13"/>
          <p:cNvSpPr txBox="true"/>
          <p:nvPr/>
        </p:nvSpPr>
        <p:spPr>
          <a:xfrm rot="0">
            <a:off x="-2262999" y="6473843"/>
            <a:ext cx="8088387" cy="639446"/>
          </a:xfrm>
          <a:prstGeom prst="rect">
            <a:avLst/>
          </a:prstGeom>
        </p:spPr>
        <p:txBody>
          <a:bodyPr anchor="t" rtlCol="false" tIns="0" lIns="0" bIns="0" rIns="0">
            <a:spAutoFit/>
          </a:bodyPr>
          <a:lstStyle/>
          <a:p>
            <a:pPr algn="ctr">
              <a:lnSpc>
                <a:spcPts val="5179"/>
              </a:lnSpc>
            </a:pPr>
            <a:r>
              <a:rPr lang="en-US" sz="3699">
                <a:solidFill>
                  <a:srgbClr val="F65959"/>
                </a:solidFill>
                <a:latin typeface="Klein"/>
                <a:ea typeface="Klein"/>
                <a:cs typeface="Klein"/>
                <a:sym typeface="Klein"/>
              </a:rPr>
              <a:t>Asociados: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6"/>
            <a:stretch>
              <a:fillRect l="0" t="0" r="0" b="0"/>
            </a:stretch>
          </a:blipFill>
        </p:spPr>
      </p:sp>
      <p:sp>
        <p:nvSpPr>
          <p:cNvPr name="TextBox 5" id="5"/>
          <p:cNvSpPr txBox="true"/>
          <p:nvPr/>
        </p:nvSpPr>
        <p:spPr>
          <a:xfrm rot="0">
            <a:off x="1282115" y="-142875"/>
            <a:ext cx="15268665" cy="1186815"/>
          </a:xfrm>
          <a:prstGeom prst="rect">
            <a:avLst/>
          </a:prstGeom>
        </p:spPr>
        <p:txBody>
          <a:bodyPr anchor="t" rtlCol="false" tIns="0" lIns="0" bIns="0" rIns="0">
            <a:spAutoFit/>
          </a:bodyPr>
          <a:lstStyle/>
          <a:p>
            <a:pPr algn="l">
              <a:lnSpc>
                <a:spcPts val="9660"/>
              </a:lnSpc>
            </a:pPr>
            <a:r>
              <a:rPr lang="en-US" sz="6900">
                <a:solidFill>
                  <a:srgbClr val="3D593D"/>
                </a:solidFill>
                <a:latin typeface="Lazydog"/>
                <a:ea typeface="Lazydog"/>
                <a:cs typeface="Lazydog"/>
                <a:sym typeface="Lazydog"/>
              </a:rPr>
              <a:t>cuadro de ingresos</a:t>
            </a:r>
          </a:p>
        </p:txBody>
      </p:sp>
      <p:sp>
        <p:nvSpPr>
          <p:cNvPr name="Freeform 6" id="6"/>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02999" y="-134331"/>
            <a:ext cx="1312602" cy="1312602"/>
          </a:xfrm>
          <a:custGeom>
            <a:avLst/>
            <a:gdLst/>
            <a:ahLst/>
            <a:cxnLst/>
            <a:rect r="r" b="b" t="t" l="l"/>
            <a:pathLst>
              <a:path h="1312602" w="1312602">
                <a:moveTo>
                  <a:pt x="0" y="0"/>
                </a:moveTo>
                <a:lnTo>
                  <a:pt x="1312602" y="0"/>
                </a:lnTo>
                <a:lnTo>
                  <a:pt x="1312602" y="1312602"/>
                </a:lnTo>
                <a:lnTo>
                  <a:pt x="0" y="1312602"/>
                </a:lnTo>
                <a:lnTo>
                  <a:pt x="0" y="0"/>
                </a:lnTo>
                <a:close/>
              </a:path>
            </a:pathLst>
          </a:custGeom>
          <a:blipFill>
            <a:blip r:embed="rId9"/>
            <a:stretch>
              <a:fillRect l="0" t="0" r="0" b="0"/>
            </a:stretch>
          </a:blipFill>
        </p:spPr>
      </p:sp>
      <p:graphicFrame>
        <p:nvGraphicFramePr>
          <p:cNvPr name="Table 8" id="8"/>
          <p:cNvGraphicFramePr>
            <a:graphicFrameLocks noGrp="true"/>
          </p:cNvGraphicFramePr>
          <p:nvPr/>
        </p:nvGraphicFramePr>
        <p:xfrm>
          <a:off x="698860" y="1028700"/>
          <a:ext cx="17589140" cy="8774563"/>
        </p:xfrm>
        <a:graphic>
          <a:graphicData uri="http://schemas.openxmlformats.org/drawingml/2006/table">
            <a:tbl>
              <a:tblPr/>
              <a:tblGrid>
                <a:gridCol w="1716362"/>
                <a:gridCol w="1946365"/>
                <a:gridCol w="2690442"/>
                <a:gridCol w="2497891"/>
                <a:gridCol w="2074072"/>
                <a:gridCol w="2288745"/>
                <a:gridCol w="1787488"/>
                <a:gridCol w="2587774"/>
              </a:tblGrid>
              <a:tr h="982141">
                <a:tc>
                  <a:txBody>
                    <a:bodyPr anchor="t" rtlCol="false"/>
                    <a:lstStyle/>
                    <a:p>
                      <a:pPr algn="l">
                        <a:lnSpc>
                          <a:spcPts val="1679"/>
                        </a:lnSpc>
                        <a:defRPr/>
                      </a:pPr>
                      <a:r>
                        <a:rPr lang="en-US" sz="1200">
                          <a:solidFill>
                            <a:srgbClr val="000000">
                              <a:alpha val="75686"/>
                            </a:srgbClr>
                          </a:solidFill>
                          <a:latin typeface="Lazydog"/>
                          <a:ea typeface="Lazydog"/>
                          <a:cs typeface="Lazydog"/>
                          <a:sym typeface="Lazydog"/>
                        </a:rPr>
                        <a:t>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1679"/>
                        </a:lnSpc>
                        <a:defRPr/>
                      </a:pPr>
                      <a:r>
                        <a:rPr lang="en-US" sz="1200">
                          <a:solidFill>
                            <a:srgbClr val="000000">
                              <a:alpha val="75686"/>
                            </a:srgbClr>
                          </a:solidFill>
                          <a:latin typeface="Lazydog"/>
                          <a:ea typeface="Lazydog"/>
                          <a:cs typeface="Lazydog"/>
                          <a:sym typeface="Lazydog"/>
                        </a:rPr>
                        <a:t>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3359"/>
                        </a:lnSpc>
                        <a:defRPr/>
                      </a:pPr>
                      <a:r>
                        <a:rPr lang="en-US" sz="2399">
                          <a:solidFill>
                            <a:srgbClr val="000000">
                              <a:alpha val="75686"/>
                            </a:srgbClr>
                          </a:solidFill>
                          <a:latin typeface="Lazydog"/>
                          <a:ea typeface="Lazydog"/>
                          <a:cs typeface="Lazydog"/>
                          <a:sym typeface="Lazydog"/>
                        </a:rPr>
                        <a:t>primer año(8</a:t>
                      </a:r>
                      <a:endParaRPr lang="en-US" sz="1100"/>
                    </a:p>
                    <a:p>
                      <a:pPr algn="l">
                        <a:lnSpc>
                          <a:spcPts val="3359"/>
                        </a:lnSpc>
                      </a:pPr>
                      <a:r>
                        <a:rPr lang="en-US" sz="2399">
                          <a:solidFill>
                            <a:srgbClr val="000000">
                              <a:alpha val="75686"/>
                            </a:srgbClr>
                          </a:solidFill>
                          <a:latin typeface="Lazydog"/>
                          <a:ea typeface="Lazydog"/>
                          <a:cs typeface="Lazydog"/>
                          <a:sym typeface="Lazydog"/>
                        </a:rPr>
                        <a:t>  meses)</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3499"/>
                        </a:lnSpc>
                        <a:defRPr/>
                      </a:pPr>
                      <a:r>
                        <a:rPr lang="en-US" sz="2499">
                          <a:solidFill>
                            <a:srgbClr val="000000">
                              <a:alpha val="75686"/>
                            </a:srgbClr>
                          </a:solidFill>
                          <a:latin typeface="Lazydog"/>
                          <a:ea typeface="Lazydog"/>
                          <a:cs typeface="Lazydog"/>
                          <a:sym typeface="Lazydog"/>
                        </a:rPr>
                        <a:t>año 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3499"/>
                        </a:lnSpc>
                        <a:defRPr/>
                      </a:pPr>
                      <a:r>
                        <a:rPr lang="en-US" sz="2499">
                          <a:solidFill>
                            <a:srgbClr val="000000">
                              <a:alpha val="75686"/>
                            </a:srgbClr>
                          </a:solidFill>
                          <a:latin typeface="Lazydog"/>
                          <a:ea typeface="Lazydog"/>
                          <a:cs typeface="Lazydog"/>
                          <a:sym typeface="Lazydog"/>
                        </a:rPr>
                        <a:t>año 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3499"/>
                        </a:lnSpc>
                        <a:defRPr/>
                      </a:pPr>
                      <a:r>
                        <a:rPr lang="en-US" sz="2499">
                          <a:solidFill>
                            <a:srgbClr val="000000">
                              <a:alpha val="75686"/>
                            </a:srgbClr>
                          </a:solidFill>
                          <a:latin typeface="Lazydog"/>
                          <a:ea typeface="Lazydog"/>
                          <a:cs typeface="Lazydog"/>
                          <a:sym typeface="Lazydog"/>
                        </a:rPr>
                        <a:t>año 4</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3499"/>
                        </a:lnSpc>
                        <a:defRPr/>
                      </a:pPr>
                      <a:r>
                        <a:rPr lang="en-US" sz="2499">
                          <a:solidFill>
                            <a:srgbClr val="000000">
                              <a:alpha val="75686"/>
                            </a:srgbClr>
                          </a:solidFill>
                          <a:latin typeface="Lazydog"/>
                          <a:ea typeface="Lazydog"/>
                          <a:cs typeface="Lazydog"/>
                          <a:sym typeface="Lazydog"/>
                        </a:rPr>
                        <a:t>año 5</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Total ventas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848646">
                <a:tc rowSpan="3">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unidades vendidas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288</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270</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290</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286</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288</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rowSpan="3">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910080">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precio con IVA(19%)</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190.000,00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190.000,00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190.000,00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190.000,00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190.000,00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1468444">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servicio de publicidad</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ventas(COP)</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342.720.000,00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321.300.000,00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345.100.000,00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340.340.000,00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342.720,00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1.349.802.720,00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996212">
                <a:tc rowSpan="3">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unidades vendidas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101</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105</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93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98</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100</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rowSpan="3">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1175666">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precio con IVA(19%)</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114.000,00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114.000,00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114.000,00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114.000,00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114.000,00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1134707">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membresia asociados</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800"/>
                        </a:lnSpc>
                        <a:defRPr/>
                      </a:pPr>
                      <a:r>
                        <a:rPr lang="en-US" sz="2000">
                          <a:solidFill>
                            <a:srgbClr val="000000">
                              <a:alpha val="75686"/>
                            </a:srgbClr>
                          </a:solidFill>
                          <a:latin typeface="Lazydog"/>
                          <a:ea typeface="Lazydog"/>
                          <a:cs typeface="Lazydog"/>
                          <a:sym typeface="Lazydog"/>
                        </a:rPr>
                        <a:t>ventas(COP)</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72.114.000,00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74.970.000,00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66.402.000,00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69.972.000,00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71.400.000,00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v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354.858.000,00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r h="1258666">
                <a:tc gridSpan="2">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total ventas 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hMerge="true">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total ventas año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799"/>
                        </a:lnSpc>
                        <a:defRPr/>
                      </a:pPr>
                      <a:r>
                        <a:rPr lang="en-US" sz="1999">
                          <a:solidFill>
                            <a:srgbClr val="000000">
                              <a:alpha val="75686"/>
                            </a:srgbClr>
                          </a:solidFill>
                          <a:latin typeface="Lazydog"/>
                          <a:ea typeface="Lazydog"/>
                          <a:cs typeface="Lazydog"/>
                          <a:sym typeface="Lazydog"/>
                        </a:rPr>
                        <a:t> $         </a:t>
                      </a:r>
                      <a:endParaRPr lang="en-US" sz="1100"/>
                    </a:p>
                    <a:p>
                      <a:pPr algn="l">
                        <a:lnSpc>
                          <a:spcPts val="2799"/>
                        </a:lnSpc>
                      </a:pPr>
                      <a:r>
                        <a:rPr lang="en-US" sz="1999">
                          <a:solidFill>
                            <a:srgbClr val="000000">
                              <a:alpha val="75686"/>
                            </a:srgbClr>
                          </a:solidFill>
                          <a:latin typeface="Lazydog"/>
                          <a:ea typeface="Lazydog"/>
                          <a:cs typeface="Lazydog"/>
                          <a:sym typeface="Lazydog"/>
                        </a:rPr>
                        <a:t>  414.834.000,00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396.270.000,00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411.502.000,00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a:t>
                      </a:r>
                      <a:endParaRPr lang="en-US" sz="1100"/>
                    </a:p>
                    <a:p>
                      <a:pPr algn="l">
                        <a:lnSpc>
                          <a:spcPts val="2659"/>
                        </a:lnSpc>
                      </a:pPr>
                      <a:r>
                        <a:rPr lang="en-US" sz="1899">
                          <a:solidFill>
                            <a:srgbClr val="000000">
                              <a:alpha val="75686"/>
                            </a:srgbClr>
                          </a:solidFill>
                          <a:latin typeface="Lazydog"/>
                          <a:ea typeface="Lazydog"/>
                          <a:cs typeface="Lazydog"/>
                          <a:sym typeface="Lazydog"/>
                        </a:rPr>
                        <a:t>  410.312.000,00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659"/>
                        </a:lnSpc>
                        <a:defRPr/>
                      </a:pPr>
                      <a:r>
                        <a:rPr lang="en-US" sz="1899">
                          <a:solidFill>
                            <a:srgbClr val="000000">
                              <a:alpha val="75686"/>
                            </a:srgbClr>
                          </a:solidFill>
                          <a:latin typeface="Lazydog"/>
                          <a:ea typeface="Lazydog"/>
                          <a:cs typeface="Lazydog"/>
                          <a:sym typeface="Lazydog"/>
                        </a:rPr>
                        <a:t> $              71.742.720,00 </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c>
                  <a:txBody>
                    <a:bodyPr anchor="t" rtlCol="false"/>
                    <a:lstStyle/>
                    <a:p>
                      <a:pPr algn="l">
                        <a:lnSpc>
                          <a:spcPts val="2939"/>
                        </a:lnSpc>
                        <a:defRPr/>
                      </a:pPr>
                      <a:r>
                        <a:rPr lang="en-US" sz="2099">
                          <a:solidFill>
                            <a:srgbClr val="000000">
                              <a:alpha val="75686"/>
                            </a:srgbClr>
                          </a:solidFill>
                          <a:latin typeface="Lazydog"/>
                          <a:ea typeface="Lazydog"/>
                          <a:cs typeface="Lazydog"/>
                          <a:sym typeface="Lazydog"/>
                        </a:rPr>
                        <a:t> $    </a:t>
                      </a:r>
                      <a:endParaRPr lang="en-US" sz="1100"/>
                    </a:p>
                    <a:p>
                      <a:pPr algn="l">
                        <a:lnSpc>
                          <a:spcPts val="2939"/>
                        </a:lnSpc>
                      </a:pPr>
                      <a:r>
                        <a:rPr lang="en-US" sz="2099">
                          <a:solidFill>
                            <a:srgbClr val="000000">
                              <a:alpha val="75686"/>
                            </a:srgbClr>
                          </a:solidFill>
                          <a:latin typeface="Lazydog"/>
                          <a:ea typeface="Lazydog"/>
                          <a:cs typeface="Lazydog"/>
                          <a:sym typeface="Lazydog"/>
                        </a:rPr>
                        <a:t>  1.704.660.720,00 </a:t>
                      </a:r>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gradFill rotWithShape="true">
                      <a:gsLst>
                        <a:gs pos="0">
                          <a:srgbClr val="CDFFD8">
                            <a:alpha val="76000"/>
                          </a:srgbClr>
                        </a:gs>
                        <a:gs pos="100000">
                          <a:srgbClr val="94B9FF">
                            <a:alpha val="76000"/>
                          </a:srgbClr>
                        </a:gs>
                      </a:gsLst>
                      <a:lin ang="0"/>
                    </a:gradFill>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722272">
            <a:off x="15493190" y="-645632"/>
            <a:ext cx="3532220" cy="5250597"/>
          </a:xfrm>
          <a:custGeom>
            <a:avLst/>
            <a:gdLst/>
            <a:ahLst/>
            <a:cxnLst/>
            <a:rect r="r" b="b" t="t" l="l"/>
            <a:pathLst>
              <a:path h="5250597" w="3532220">
                <a:moveTo>
                  <a:pt x="3532220" y="0"/>
                </a:moveTo>
                <a:lnTo>
                  <a:pt x="0" y="0"/>
                </a:lnTo>
                <a:lnTo>
                  <a:pt x="0" y="5250596"/>
                </a:lnTo>
                <a:lnTo>
                  <a:pt x="3532220" y="5250596"/>
                </a:lnTo>
                <a:lnTo>
                  <a:pt x="353222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6550780" y="8562451"/>
            <a:ext cx="3056701" cy="5125565"/>
          </a:xfrm>
          <a:custGeom>
            <a:avLst/>
            <a:gdLst/>
            <a:ahLst/>
            <a:cxnLst/>
            <a:rect r="r" b="b" t="t" l="l"/>
            <a:pathLst>
              <a:path h="5125565" w="3056701">
                <a:moveTo>
                  <a:pt x="3056701" y="0"/>
                </a:moveTo>
                <a:lnTo>
                  <a:pt x="0" y="0"/>
                </a:lnTo>
                <a:lnTo>
                  <a:pt x="0" y="5125565"/>
                </a:lnTo>
                <a:lnTo>
                  <a:pt x="3056701" y="5125565"/>
                </a:lnTo>
                <a:lnTo>
                  <a:pt x="305670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187582" y="469598"/>
            <a:ext cx="10454684" cy="10062633"/>
          </a:xfrm>
          <a:custGeom>
            <a:avLst/>
            <a:gdLst/>
            <a:ahLst/>
            <a:cxnLst/>
            <a:rect r="r" b="b" t="t" l="l"/>
            <a:pathLst>
              <a:path h="10062633" w="10454684">
                <a:moveTo>
                  <a:pt x="0" y="0"/>
                </a:moveTo>
                <a:lnTo>
                  <a:pt x="10454684" y="0"/>
                </a:lnTo>
                <a:lnTo>
                  <a:pt x="10454684" y="10062633"/>
                </a:lnTo>
                <a:lnTo>
                  <a:pt x="0" y="10062633"/>
                </a:lnTo>
                <a:lnTo>
                  <a:pt x="0" y="0"/>
                </a:lnTo>
                <a:close/>
              </a:path>
            </a:pathLst>
          </a:custGeom>
          <a:blipFill>
            <a:blip r:embed="rId7"/>
            <a:stretch>
              <a:fillRect l="0" t="0" r="0" b="0"/>
            </a:stretch>
          </a:blipFill>
        </p:spPr>
      </p:sp>
      <p:sp>
        <p:nvSpPr>
          <p:cNvPr name="TextBox 6" id="6"/>
          <p:cNvSpPr txBox="true"/>
          <p:nvPr/>
        </p:nvSpPr>
        <p:spPr>
          <a:xfrm rot="0">
            <a:off x="1509667" y="1081032"/>
            <a:ext cx="15268665" cy="1186815"/>
          </a:xfrm>
          <a:prstGeom prst="rect">
            <a:avLst/>
          </a:prstGeom>
        </p:spPr>
        <p:txBody>
          <a:bodyPr anchor="t" rtlCol="false" tIns="0" lIns="0" bIns="0" rIns="0">
            <a:spAutoFit/>
          </a:bodyPr>
          <a:lstStyle/>
          <a:p>
            <a:pPr algn="l">
              <a:lnSpc>
                <a:spcPts val="9660"/>
              </a:lnSpc>
            </a:pPr>
            <a:r>
              <a:rPr lang="en-US" sz="6900">
                <a:solidFill>
                  <a:srgbClr val="3D593D"/>
                </a:solidFill>
                <a:latin typeface="Lazydog"/>
                <a:ea typeface="Lazydog"/>
                <a:cs typeface="Lazydog"/>
                <a:sym typeface="Lazydog"/>
              </a:rPr>
              <a:t>Tú propósito en esta reunión</a:t>
            </a:r>
          </a:p>
        </p:txBody>
      </p:sp>
      <p:sp>
        <p:nvSpPr>
          <p:cNvPr name="TextBox 7" id="7"/>
          <p:cNvSpPr txBox="true"/>
          <p:nvPr/>
        </p:nvSpPr>
        <p:spPr>
          <a:xfrm rot="0">
            <a:off x="1028700" y="2698377"/>
            <a:ext cx="14132663" cy="7078344"/>
          </a:xfrm>
          <a:prstGeom prst="rect">
            <a:avLst/>
          </a:prstGeom>
        </p:spPr>
        <p:txBody>
          <a:bodyPr anchor="t" rtlCol="false" tIns="0" lIns="0" bIns="0" rIns="0">
            <a:spAutoFit/>
          </a:bodyPr>
          <a:lstStyle/>
          <a:p>
            <a:pPr algn="l">
              <a:lnSpc>
                <a:spcPts val="5740"/>
              </a:lnSpc>
            </a:pPr>
            <a:r>
              <a:rPr lang="en-US" sz="4100">
                <a:solidFill>
                  <a:srgbClr val="223022"/>
                </a:solidFill>
                <a:latin typeface="Klein"/>
                <a:ea typeface="Klein"/>
                <a:cs typeface="Klein"/>
                <a:sym typeface="Klein"/>
              </a:rPr>
              <a:t>Necesitamos solicitar cerca de $84.920.000,00</a:t>
            </a:r>
          </a:p>
          <a:p>
            <a:pPr algn="l">
              <a:lnSpc>
                <a:spcPts val="5740"/>
              </a:lnSpc>
            </a:pPr>
            <a:r>
              <a:rPr lang="en-US" sz="4100">
                <a:solidFill>
                  <a:srgbClr val="223022"/>
                </a:solidFill>
                <a:latin typeface="Klein"/>
                <a:ea typeface="Klein"/>
                <a:cs typeface="Klein"/>
                <a:sym typeface="Klein"/>
              </a:rPr>
              <a:t> Utilizaremos estos fondos para el desarrollo del sitio web, marketing y promoción.</a:t>
            </a:r>
          </a:p>
          <a:p>
            <a:pPr algn="l">
              <a:lnSpc>
                <a:spcPts val="5740"/>
              </a:lnSpc>
            </a:pPr>
            <a:r>
              <a:rPr lang="en-US" sz="4100">
                <a:solidFill>
                  <a:srgbClr val="223022"/>
                </a:solidFill>
                <a:latin typeface="Klein"/>
                <a:ea typeface="Klein"/>
                <a:cs typeface="Klein"/>
                <a:sym typeface="Klein"/>
              </a:rPr>
              <a:t>Buscaremos un espacio céntrico y visible en San José del Guaviare para atender a los visitantes en persona. Necesitaremos Equipos y máquinas para el desarrollo web. y por último contrataremos guías turísticos, fotógrafos y redactores para crear contenido de alta calidad.</a:t>
            </a:r>
          </a:p>
          <a:p>
            <a:pPr algn="l">
              <a:lnSpc>
                <a:spcPts val="4620"/>
              </a:lnSpc>
            </a:pPr>
            <a:r>
              <a:rPr lang="en-US" sz="3300">
                <a:solidFill>
                  <a:srgbClr val="223022"/>
                </a:solidFill>
                <a:latin typeface="Klein"/>
                <a:ea typeface="Klein"/>
                <a:cs typeface="Klein"/>
                <a:sym typeface="Klein"/>
              </a:rPr>
              <a:t>  </a:t>
            </a:r>
          </a:p>
        </p:txBody>
      </p:sp>
      <p:sp>
        <p:nvSpPr>
          <p:cNvPr name="Freeform 8" id="8"/>
          <p:cNvSpPr/>
          <p:nvPr/>
        </p:nvSpPr>
        <p:spPr>
          <a:xfrm flipH="true" flipV="false" rot="0">
            <a:off x="15821638" y="3987441"/>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748111" y="58397"/>
            <a:ext cx="2331020" cy="2331020"/>
          </a:xfrm>
          <a:custGeom>
            <a:avLst/>
            <a:gdLst/>
            <a:ahLst/>
            <a:cxnLst/>
            <a:rect r="r" b="b" t="t" l="l"/>
            <a:pathLst>
              <a:path h="2331020" w="2331020">
                <a:moveTo>
                  <a:pt x="0" y="0"/>
                </a:moveTo>
                <a:lnTo>
                  <a:pt x="2331020" y="0"/>
                </a:lnTo>
                <a:lnTo>
                  <a:pt x="2331020" y="2331020"/>
                </a:lnTo>
                <a:lnTo>
                  <a:pt x="0" y="2331020"/>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DAF_3Gm2-AI</dc:identifier>
  <dcterms:modified xsi:type="dcterms:W3CDTF">2011-08-01T06:04:30Z</dcterms:modified>
  <cp:revision>1</cp:revision>
  <dc:title>Tours People</dc:title>
</cp:coreProperties>
</file>